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02AD20-EF50-45AE-8DB1-B3CBBF7E0408}" type="datetimeFigureOut">
              <a:rPr lang="en-US" smtClean="0"/>
              <a:pPr/>
              <a:t>4/30/2014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DF4A14-9E37-48E7-9C25-50A8045F34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2AD20-EF50-45AE-8DB1-B3CBBF7E0408}" type="datetimeFigureOut">
              <a:rPr lang="en-US" smtClean="0"/>
              <a:pPr/>
              <a:t>4/30/2014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F4A14-9E37-48E7-9C25-50A8045F34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2AD20-EF50-45AE-8DB1-B3CBBF7E0408}" type="datetimeFigureOut">
              <a:rPr lang="en-US" smtClean="0"/>
              <a:pPr/>
              <a:t>4/30/2014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F4A14-9E37-48E7-9C25-50A8045F34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2AD20-EF50-45AE-8DB1-B3CBBF7E0408}" type="datetimeFigureOut">
              <a:rPr lang="en-US" smtClean="0"/>
              <a:pPr/>
              <a:t>4/30/2014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F4A14-9E37-48E7-9C25-50A8045F34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2AD20-EF50-45AE-8DB1-B3CBBF7E0408}" type="datetimeFigureOut">
              <a:rPr lang="en-US" smtClean="0"/>
              <a:pPr/>
              <a:t>4/30/2014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F4A14-9E37-48E7-9C25-50A8045F34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2AD20-EF50-45AE-8DB1-B3CBBF7E0408}" type="datetimeFigureOut">
              <a:rPr lang="en-US" smtClean="0"/>
              <a:pPr/>
              <a:t>4/30/2014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F4A14-9E37-48E7-9C25-50A8045F34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2AD20-EF50-45AE-8DB1-B3CBBF7E0408}" type="datetimeFigureOut">
              <a:rPr lang="en-US" smtClean="0"/>
              <a:pPr/>
              <a:t>4/30/2014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F4A14-9E37-48E7-9C25-50A8045F34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2AD20-EF50-45AE-8DB1-B3CBBF7E0408}" type="datetimeFigureOut">
              <a:rPr lang="en-US" smtClean="0"/>
              <a:pPr/>
              <a:t>4/30/2014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F4A14-9E37-48E7-9C25-50A8045F34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2AD20-EF50-45AE-8DB1-B3CBBF7E0408}" type="datetimeFigureOut">
              <a:rPr lang="en-US" smtClean="0"/>
              <a:pPr/>
              <a:t>4/30/2014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F4A14-9E37-48E7-9C25-50A8045F34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02AD20-EF50-45AE-8DB1-B3CBBF7E0408}" type="datetimeFigureOut">
              <a:rPr lang="en-US" smtClean="0"/>
              <a:pPr/>
              <a:t>4/30/2014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F4A14-9E37-48E7-9C25-50A8045F34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02AD20-EF50-45AE-8DB1-B3CBBF7E0408}" type="datetimeFigureOut">
              <a:rPr lang="en-US" smtClean="0"/>
              <a:pPr/>
              <a:t>4/30/2014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DF4A14-9E37-48E7-9C25-50A8045F34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02AD20-EF50-45AE-8DB1-B3CBBF7E0408}" type="datetimeFigureOut">
              <a:rPr lang="en-US" smtClean="0"/>
              <a:pPr/>
              <a:t>4/30/2014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4DF4A14-9E37-48E7-9C25-50A8045F34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6764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Aharoni" pitchFamily="2" charset="-79"/>
                <a:cs typeface="Aharoni" pitchFamily="2" charset="-79"/>
              </a:rPr>
              <a:t>The Demand for Resources</a:t>
            </a:r>
            <a:br>
              <a:rPr lang="en-US" sz="5400" dirty="0" smtClean="0">
                <a:latin typeface="Aharoni" pitchFamily="2" charset="-79"/>
                <a:cs typeface="Aharoni" pitchFamily="2" charset="-79"/>
              </a:rPr>
            </a:b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(And Monopsony)</a:t>
            </a:r>
            <a:endParaRPr lang="en-US" sz="4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Batang" pitchFamily="18" charset="-127"/>
                <a:ea typeface="Batang" pitchFamily="18" charset="-127"/>
              </a:rPr>
              <a:t>Chapter 25</a:t>
            </a:r>
          </a:p>
          <a:p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(and a part of 26)</a:t>
            </a:r>
            <a:endParaRPr lang="en-US" sz="2400" b="1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market in which a single employer of labor has substantial buying (hiring) power</a:t>
            </a:r>
          </a:p>
          <a:p>
            <a:r>
              <a:rPr lang="en-US" dirty="0" smtClean="0"/>
              <a:t>It will have the following characteristics:</a:t>
            </a:r>
          </a:p>
          <a:p>
            <a:pPr lvl="1"/>
            <a:r>
              <a:rPr lang="en-US" dirty="0" smtClean="0"/>
              <a:t>One single buyer of a particular type of labor</a:t>
            </a:r>
          </a:p>
          <a:p>
            <a:pPr lvl="1"/>
            <a:r>
              <a:rPr lang="en-US" dirty="0" smtClean="0"/>
              <a:t>This type of labor is relatively immobile, either geographically or because laborers have to acquire new skills</a:t>
            </a:r>
          </a:p>
          <a:p>
            <a:pPr lvl="1"/>
            <a:r>
              <a:rPr lang="en-US" dirty="0" smtClean="0"/>
              <a:t>“wage maker” because the wage it pays varies directly with the number of workers it employs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Monopsony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Monopsonies</a:t>
            </a:r>
            <a:r>
              <a:rPr lang="en-US" dirty="0" smtClean="0"/>
              <a:t> have an upward-sloping labor supply to firm</a:t>
            </a:r>
          </a:p>
          <a:p>
            <a:r>
              <a:rPr lang="en-US" dirty="0" smtClean="0"/>
              <a:t>MRC is higher than the wage rate</a:t>
            </a:r>
          </a:p>
          <a:p>
            <a:r>
              <a:rPr lang="en-US" dirty="0" smtClean="0"/>
              <a:t>To maximize profit, the </a:t>
            </a:r>
            <a:r>
              <a:rPr lang="en-US" dirty="0" smtClean="0"/>
              <a:t>monopsonist</a:t>
            </a:r>
            <a:r>
              <a:rPr lang="en-US" dirty="0" smtClean="0"/>
              <a:t> will employ the number of workers where MRC equals MRP</a:t>
            </a:r>
          </a:p>
          <a:p>
            <a:r>
              <a:rPr lang="en-US" dirty="0" smtClean="0"/>
              <a:t>Monopsonies</a:t>
            </a:r>
            <a:r>
              <a:rPr lang="en-US" dirty="0" smtClean="0"/>
              <a:t> in the US are very rare, but professional sports teams are probably the closest we have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Monopsony</a:t>
            </a:r>
            <a:r>
              <a:rPr lang="en-US" dirty="0" smtClean="0"/>
              <a:t>, cont.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Money-income determination: resource prices help determine income of households</a:t>
            </a:r>
          </a:p>
          <a:p>
            <a:r>
              <a:rPr lang="en-US" dirty="0" smtClean="0"/>
              <a:t>Cost minimization: firms base decision off of resource prices in order to maximize profit and minimize cost</a:t>
            </a:r>
          </a:p>
          <a:p>
            <a:r>
              <a:rPr lang="en-US" dirty="0" smtClean="0"/>
              <a:t>Resource allocation: firms allocate resources based on price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of Resource Pricing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Derived demand: derived from the products that the resources help produce</a:t>
            </a:r>
          </a:p>
          <a:p>
            <a:r>
              <a:rPr lang="en-US" sz="2400" dirty="0" smtClean="0"/>
              <a:t>Strength of demand depends on productivity of resource and market value/price of the good</a:t>
            </a:r>
          </a:p>
          <a:p>
            <a:r>
              <a:rPr lang="en-US" sz="2400" dirty="0" smtClean="0"/>
              <a:t>Marginal revenue product=change in total revenue divided by unit change in resource quantity</a:t>
            </a:r>
          </a:p>
          <a:p>
            <a:r>
              <a:rPr lang="en-US" sz="2400" dirty="0" smtClean="0"/>
              <a:t>Marginal resource cost=change in total cost divided by unit change in resource quantity</a:t>
            </a:r>
          </a:p>
          <a:p>
            <a:r>
              <a:rPr lang="en-US" sz="2400" dirty="0" smtClean="0"/>
              <a:t>MRP=MRC for profit maximizing</a:t>
            </a:r>
          </a:p>
          <a:p>
            <a:r>
              <a:rPr lang="en-US" sz="2400" dirty="0" smtClean="0"/>
              <a:t>Demand curve: add individual demand curves for all firms hiring that resource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Marginal Productivity of Resource Demand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Resource demand derived from product demand and depends on resource productivity</a:t>
            </a:r>
          </a:p>
          <a:p>
            <a:r>
              <a:rPr lang="en-US" sz="2800" dirty="0" smtClean="0"/>
              <a:t>Quantities of other resources: marginal product of any resource will vary with quantities of other resources used with it</a:t>
            </a:r>
          </a:p>
          <a:p>
            <a:r>
              <a:rPr lang="en-US" sz="2800" dirty="0" smtClean="0"/>
              <a:t>Technological advance: better quality of capital, greater productivity</a:t>
            </a:r>
          </a:p>
          <a:p>
            <a:r>
              <a:rPr lang="en-US" sz="2800" dirty="0" smtClean="0"/>
              <a:t>Quality of variable resource: Improvements increase marginal productivity and demand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Determinants of Resource Demand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Substitution effect: change in price of resource depends on quantity of resource and if they have substitutes</a:t>
            </a:r>
          </a:p>
          <a:p>
            <a:r>
              <a:rPr lang="en-US" sz="2800" dirty="0" smtClean="0"/>
              <a:t>Output effect: Increase in price of one input will increase production costs and reduce level of output</a:t>
            </a:r>
          </a:p>
          <a:p>
            <a:r>
              <a:rPr lang="en-US" sz="2800" dirty="0" smtClean="0"/>
              <a:t>Labor demand will increase when:</a:t>
            </a:r>
          </a:p>
          <a:p>
            <a:pPr>
              <a:buNone/>
            </a:pPr>
            <a:r>
              <a:rPr lang="en-US" sz="2800" dirty="0" smtClean="0"/>
              <a:t>	-demand for product increases</a:t>
            </a:r>
          </a:p>
          <a:p>
            <a:pPr>
              <a:buNone/>
            </a:pPr>
            <a:r>
              <a:rPr lang="en-US" sz="2800" dirty="0" smtClean="0"/>
              <a:t>	-productivity increases</a:t>
            </a:r>
          </a:p>
          <a:p>
            <a:pPr>
              <a:buNone/>
            </a:pPr>
            <a:r>
              <a:rPr lang="en-US" sz="2800" dirty="0" smtClean="0"/>
              <a:t>	-price of substitute input increases</a:t>
            </a:r>
          </a:p>
          <a:p>
            <a:pPr>
              <a:buNone/>
            </a:pPr>
            <a:r>
              <a:rPr lang="en-US" sz="2800" dirty="0" smtClean="0"/>
              <a:t>	-price of complimentary input decreases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Changes in Prices of Other Resources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in labor demand affect wage rates and employment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-Increase in labor demand: increase in employment</a:t>
            </a:r>
            <a:endParaRPr lang="en-US" dirty="0" smtClean="0"/>
          </a:p>
          <a:p>
            <a:r>
              <a:rPr lang="en-US" dirty="0" smtClean="0"/>
              <a:t>Fastest growing occupations are in health care</a:t>
            </a:r>
          </a:p>
          <a:p>
            <a:r>
              <a:rPr lang="en-US" dirty="0" smtClean="0"/>
              <a:t>Computerized equipment has decreased need for human labor such as meter readers, telephone operators, and mail clerks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Occupational Employment Trends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Ease of Resource Substitutability</a:t>
            </a:r>
          </a:p>
          <a:p>
            <a:pPr lvl="1"/>
            <a:r>
              <a:rPr lang="en-US" dirty="0" smtClean="0"/>
              <a:t>The greater the substitutability of other resources, the more elastic the demand is for a particular resource (ex: voicemail instead of telephone receptionist)</a:t>
            </a:r>
          </a:p>
          <a:p>
            <a:r>
              <a:rPr lang="en-US" dirty="0" smtClean="0"/>
              <a:t>Elasticity of Product Demand</a:t>
            </a:r>
          </a:p>
          <a:p>
            <a:pPr lvl="1"/>
            <a:r>
              <a:rPr lang="en-US" dirty="0" smtClean="0"/>
              <a:t>The greater the price elasticity of product demand, the greater the elasticity of resource demand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Elasticity of Demand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Least-Cost Rule: the cost of any output is minimized when the ratios of marginal product to price of the last units of resources used are the same for each resource</a:t>
            </a:r>
          </a:p>
          <a:p>
            <a:r>
              <a:rPr lang="en-US" dirty="0" smtClean="0"/>
              <a:t>The Profit-Maximizing Rule: minimizing cost is not sufficient for maximizing profit, so a firm will achieve profit-maximization when each resource is employed to the point at which its marginal revenue product equals resource price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Optimal Combination of Resources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Income gets distributed according to contribution to society’s output</a:t>
            </a:r>
          </a:p>
          <a:p>
            <a:r>
              <a:rPr lang="en-US" dirty="0" smtClean="0"/>
              <a:t>Some argue that the distribution of income is too unequal</a:t>
            </a:r>
          </a:p>
          <a:p>
            <a:r>
              <a:rPr lang="en-US" dirty="0" smtClean="0"/>
              <a:t>Market imperfections: because of real-world market imperfections, wage rates and other resource prices frequently are not based solely on contributions to output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Marginal Productivity Theory of Income Distribution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697</TotalTime>
  <Words>541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The Demand for Resources (And Monopsony)</vt:lpstr>
      <vt:lpstr>Significance of Resource Pricing</vt:lpstr>
      <vt:lpstr>Marginal Productivity of Resource Demand</vt:lpstr>
      <vt:lpstr>Determinants of Resource Demand</vt:lpstr>
      <vt:lpstr>Changes in Prices of Other Resources</vt:lpstr>
      <vt:lpstr>Occupational Employment Trends</vt:lpstr>
      <vt:lpstr>Elasticity of Demand</vt:lpstr>
      <vt:lpstr>Optimal Combination of Resources</vt:lpstr>
      <vt:lpstr>Marginal Productivity Theory of Income Distribution</vt:lpstr>
      <vt:lpstr>Monopsony</vt:lpstr>
      <vt:lpstr>Monopsony, cont.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Heather</dc:creator>
  <cp:lastModifiedBy>Lord Ace</cp:lastModifiedBy>
  <cp:revision>24</cp:revision>
  <dcterms:created xsi:type="dcterms:W3CDTF">2014-04-30T04:04:28Z</dcterms:created>
  <dcterms:modified xsi:type="dcterms:W3CDTF">2014-05-01T06:21:44Z</dcterms:modified>
</cp:coreProperties>
</file>