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58" r:id="rId6"/>
    <p:sldId id="265" r:id="rId7"/>
    <p:sldId id="259" r:id="rId8"/>
    <p:sldId id="266" r:id="rId9"/>
    <p:sldId id="260" r:id="rId10"/>
    <p:sldId id="267" r:id="rId11"/>
    <p:sldId id="261" r:id="rId12"/>
    <p:sldId id="26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29FA99-A52C-4A4F-BDF2-37DF35B6D3E7}"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9FA99-A52C-4A4F-BDF2-37DF35B6D3E7}"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9FA99-A52C-4A4F-BDF2-37DF35B6D3E7}"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9FA99-A52C-4A4F-BDF2-37DF35B6D3E7}"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9FA99-A52C-4A4F-BDF2-37DF35B6D3E7}"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29FA99-A52C-4A4F-BDF2-37DF35B6D3E7}"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29FA99-A52C-4A4F-BDF2-37DF35B6D3E7}" type="datetimeFigureOut">
              <a:rPr lang="en-US" smtClean="0"/>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29FA99-A52C-4A4F-BDF2-37DF35B6D3E7}" type="datetimeFigureOut">
              <a:rPr lang="en-US" smtClean="0"/>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9FA99-A52C-4A4F-BDF2-37DF35B6D3E7}" type="datetimeFigureOut">
              <a:rPr lang="en-US" smtClean="0"/>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9FA99-A52C-4A4F-BDF2-37DF35B6D3E7}"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9FA99-A52C-4A4F-BDF2-37DF35B6D3E7}"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21678-F546-457C-833B-1CBD0915C4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9FA99-A52C-4A4F-BDF2-37DF35B6D3E7}" type="datetimeFigureOut">
              <a:rPr lang="en-US" smtClean="0"/>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21678-F546-457C-833B-1CBD0915C4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Spinrad</a:t>
            </a:r>
            <a:r>
              <a:rPr lang="en-US" dirty="0" smtClean="0"/>
              <a:t>/Psychology</a:t>
            </a:r>
            <a:endParaRPr lang="en-US" dirty="0"/>
          </a:p>
        </p:txBody>
      </p:sp>
      <p:sp>
        <p:nvSpPr>
          <p:cNvPr id="3" name="Subtitle 2"/>
          <p:cNvSpPr>
            <a:spLocks noGrp="1"/>
          </p:cNvSpPr>
          <p:nvPr>
            <p:ph type="subTitle" idx="1"/>
          </p:nvPr>
        </p:nvSpPr>
        <p:spPr/>
        <p:txBody>
          <a:bodyPr/>
          <a:lstStyle/>
          <a:p>
            <a:r>
              <a:rPr lang="en-US" dirty="0" smtClean="0"/>
              <a:t>Antipsychotic Drugs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work?</a:t>
            </a:r>
            <a:endParaRPr lang="en-US" dirty="0"/>
          </a:p>
        </p:txBody>
      </p:sp>
      <p:pic>
        <p:nvPicPr>
          <p:cNvPr id="4" name="Content Placeholder 3" descr="drug5.gif"/>
          <p:cNvPicPr>
            <a:picLocks noGrp="1" noChangeAspect="1"/>
          </p:cNvPicPr>
          <p:nvPr>
            <p:ph idx="1"/>
          </p:nvPr>
        </p:nvPicPr>
        <p:blipFill>
          <a:blip r:embed="rId2" cstate="print"/>
          <a:stretch>
            <a:fillRect/>
          </a:stretch>
        </p:blipFill>
        <p:spPr>
          <a:xfrm>
            <a:off x="457200" y="1802849"/>
            <a:ext cx="8229600" cy="4120664"/>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care</a:t>
            </a:r>
            <a:endParaRPr lang="en-US" dirty="0"/>
          </a:p>
        </p:txBody>
      </p:sp>
      <p:sp>
        <p:nvSpPr>
          <p:cNvPr id="3" name="Content Placeholder 2"/>
          <p:cNvSpPr>
            <a:spLocks noGrp="1"/>
          </p:cNvSpPr>
          <p:nvPr>
            <p:ph idx="1"/>
          </p:nvPr>
        </p:nvSpPr>
        <p:spPr/>
        <p:txBody>
          <a:bodyPr/>
          <a:lstStyle/>
          <a:p>
            <a:r>
              <a:rPr lang="en-US" dirty="0" smtClean="0"/>
              <a:t>Managed care organizations prefer to pay for one visit to a psychiatrist and a prescription rather than multiple visits for psychotherapy</a:t>
            </a:r>
          </a:p>
          <a:p>
            <a:r>
              <a:rPr lang="en-US" dirty="0" smtClean="0"/>
              <a:t>Drug company advertising also makes the medical approach more popular</a:t>
            </a:r>
          </a:p>
          <a:p>
            <a:pPr lvl="1"/>
            <a:r>
              <a:rPr lang="en-US" dirty="0" smtClean="0"/>
              <a:t>Most countries do not allow these types of ads for the public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pic>
        <p:nvPicPr>
          <p:cNvPr id="4" name="Content Placeholder 3" descr="drug6.jpg"/>
          <p:cNvPicPr>
            <a:picLocks noGrp="1" noChangeAspect="1"/>
          </p:cNvPicPr>
          <p:nvPr>
            <p:ph idx="1"/>
          </p:nvPr>
        </p:nvPicPr>
        <p:blipFill>
          <a:blip r:embed="rId2" cstate="print"/>
          <a:stretch>
            <a:fillRect/>
          </a:stretch>
        </p:blipFill>
        <p:spPr>
          <a:xfrm>
            <a:off x="779293" y="1600200"/>
            <a:ext cx="7585413"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p:txBody>
          <a:bodyPr/>
          <a:lstStyle/>
          <a:p>
            <a:r>
              <a:rPr lang="en-US" dirty="0" smtClean="0"/>
              <a:t>Biochemical abnormalities can be changed by new experiences or psychotherapy</a:t>
            </a:r>
          </a:p>
          <a:p>
            <a:r>
              <a:rPr lang="en-US" dirty="0" smtClean="0"/>
              <a:t>Effectiveness depends on the individual, the problem, and whether medication is combined with therapy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it with a pill?</a:t>
            </a:r>
            <a:endParaRPr lang="en-US" dirty="0"/>
          </a:p>
        </p:txBody>
      </p:sp>
      <p:pic>
        <p:nvPicPr>
          <p:cNvPr id="4" name="Content Placeholder 3" descr="drug1.jpg"/>
          <p:cNvPicPr>
            <a:picLocks noGrp="1" noChangeAspect="1"/>
          </p:cNvPicPr>
          <p:nvPr>
            <p:ph idx="1"/>
          </p:nvPr>
        </p:nvPicPr>
        <p:blipFill>
          <a:blip r:embed="rId2" cstate="print"/>
          <a:stretch>
            <a:fillRect/>
          </a:stretch>
        </p:blipFill>
        <p:spPr>
          <a:xfrm>
            <a:off x="2362200" y="1676400"/>
            <a:ext cx="4076700" cy="499395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Older generation drugs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Chlorpromazine (Thorazine)</a:t>
            </a:r>
          </a:p>
          <a:p>
            <a:pPr lvl="1"/>
            <a:r>
              <a:rPr lang="en-US" dirty="0" smtClean="0"/>
              <a:t>First synthesized on December 11, 1950</a:t>
            </a:r>
          </a:p>
          <a:p>
            <a:pPr lvl="1"/>
            <a:r>
              <a:rPr lang="en-US" dirty="0" smtClean="0"/>
              <a:t>the single greatest advance in psychiatric care, dramatically improving the prognosis of patients in psychiatric hospitals worldwide</a:t>
            </a:r>
          </a:p>
          <a:p>
            <a:pPr lvl="1"/>
            <a:r>
              <a:rPr lang="en-US" dirty="0" smtClean="0"/>
              <a:t>one of the driving forces behind the </a:t>
            </a:r>
            <a:r>
              <a:rPr lang="en-US" dirty="0"/>
              <a:t>deinstitutionalization </a:t>
            </a:r>
            <a:r>
              <a:rPr lang="en-US" dirty="0" smtClean="0"/>
              <a:t>movement</a:t>
            </a:r>
          </a:p>
          <a:p>
            <a:pPr lvl="1"/>
            <a:r>
              <a:rPr lang="en-US" dirty="0" smtClean="0"/>
              <a:t>largely superseded by the newer atypical antipsychotics, which are usually better tolerated, and its use is now restricted to fewer indications</a:t>
            </a:r>
          </a:p>
          <a:p>
            <a:pPr lvl="1"/>
            <a:r>
              <a:rPr lang="en-US" dirty="0" smtClean="0"/>
              <a:t>Side effects include sedation, slurred speech, dry mouth, constipation, urinary retention and possible lowering of seizure threshold. Appetite may be increased with resultant weight gain and dizziness.</a:t>
            </a:r>
            <a:r>
              <a:rPr lang="en-US" baseline="30000" dirty="0"/>
              <a:t> </a:t>
            </a:r>
            <a:r>
              <a:rPr lang="en-US" dirty="0" smtClean="0"/>
              <a:t>Memory loss and amnesia have also been reported.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Thorazine ad</a:t>
            </a:r>
            <a:endParaRPr lang="en-US" dirty="0"/>
          </a:p>
        </p:txBody>
      </p:sp>
      <p:pic>
        <p:nvPicPr>
          <p:cNvPr id="4" name="Content Placeholder 3" descr="drug2.jpg"/>
          <p:cNvPicPr>
            <a:picLocks noGrp="1" noChangeAspect="1"/>
          </p:cNvPicPr>
          <p:nvPr>
            <p:ph idx="1"/>
          </p:nvPr>
        </p:nvPicPr>
        <p:blipFill>
          <a:blip r:embed="rId2" cstate="print"/>
          <a:stretch>
            <a:fillRect/>
          </a:stretch>
        </p:blipFill>
        <p:spPr>
          <a:xfrm>
            <a:off x="3048000" y="1295400"/>
            <a:ext cx="3212592" cy="51816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Older generation drugs</a:t>
            </a:r>
            <a:endParaRPr lang="en-US" dirty="0"/>
          </a:p>
        </p:txBody>
      </p:sp>
      <p:sp>
        <p:nvSpPr>
          <p:cNvPr id="3" name="Content Placeholder 2"/>
          <p:cNvSpPr>
            <a:spLocks noGrp="1"/>
          </p:cNvSpPr>
          <p:nvPr>
            <p:ph idx="1"/>
          </p:nvPr>
        </p:nvSpPr>
        <p:spPr/>
        <p:txBody>
          <a:bodyPr/>
          <a:lstStyle/>
          <a:p>
            <a:r>
              <a:rPr lang="en-US" dirty="0" smtClean="0"/>
              <a:t>Haloperidol (</a:t>
            </a:r>
            <a:r>
              <a:rPr lang="en-US" dirty="0" err="1" smtClean="0"/>
              <a:t>Haldol</a:t>
            </a:r>
            <a:r>
              <a:rPr lang="en-US" dirty="0" smtClean="0"/>
              <a:t>)</a:t>
            </a:r>
          </a:p>
          <a:p>
            <a:pPr lvl="1"/>
            <a:r>
              <a:rPr lang="en-US" dirty="0" smtClean="0"/>
              <a:t>In US since 1967</a:t>
            </a:r>
          </a:p>
          <a:p>
            <a:pPr lvl="1"/>
            <a:r>
              <a:rPr lang="en-US" dirty="0" smtClean="0"/>
              <a:t>Side effects: The risk of the face-disfiguring </a:t>
            </a:r>
            <a:r>
              <a:rPr lang="en-US" dirty="0"/>
              <a:t>tardive dyskinesia </a:t>
            </a:r>
            <a:r>
              <a:rPr lang="en-US" dirty="0" smtClean="0"/>
              <a:t>(twitching) is </a:t>
            </a:r>
            <a:r>
              <a:rPr lang="en-US" dirty="0"/>
              <a:t>around 4% per year in younger patients. </a:t>
            </a:r>
            <a:r>
              <a:rPr lang="en-US" dirty="0"/>
              <a:t>Other predisposing factors may be </a:t>
            </a:r>
            <a:r>
              <a:rPr lang="en-US" dirty="0" smtClean="0"/>
              <a:t>female gender, pre-existing affective disorder, and cerebral dysfunction. Akathisia (restlessness) often manifests itself with anxiety, </a:t>
            </a:r>
            <a:r>
              <a:rPr lang="en-US" dirty="0" err="1" smtClean="0"/>
              <a:t>dysphoria</a:t>
            </a:r>
            <a:r>
              <a:rPr lang="en-US" dirty="0" smtClean="0"/>
              <a:t>, and an inability to remain motionless.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Haldol</a:t>
            </a:r>
            <a:endParaRPr lang="en-US" dirty="0"/>
          </a:p>
        </p:txBody>
      </p:sp>
      <p:pic>
        <p:nvPicPr>
          <p:cNvPr id="4" name="Content Placeholder 3" descr="drug3.jpg"/>
          <p:cNvPicPr>
            <a:picLocks noGrp="1" noChangeAspect="1"/>
          </p:cNvPicPr>
          <p:nvPr>
            <p:ph idx="1"/>
          </p:nvPr>
        </p:nvPicPr>
        <p:blipFill>
          <a:blip r:embed="rId2" cstate="print"/>
          <a:stretch>
            <a:fillRect/>
          </a:stretch>
        </p:blipFill>
        <p:spPr>
          <a:xfrm>
            <a:off x="1560702" y="1600200"/>
            <a:ext cx="6022596"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Newer “second generation” drugs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Clozapine (1989)</a:t>
            </a:r>
          </a:p>
          <a:p>
            <a:pPr lvl="1"/>
            <a:r>
              <a:rPr lang="en-US" dirty="0" smtClean="0"/>
              <a:t>usually used as a last resort in patients that have not responded to other anti-psychotic treatments due to its danger of causing agranulocytosis (lowered white blood cell count) as well as the costs of having to have blood tests continually during treatment. It is, however, one of the very effective anti-psychotic treatment choices</a:t>
            </a:r>
          </a:p>
          <a:p>
            <a:r>
              <a:rPr lang="en-US" dirty="0" smtClean="0"/>
              <a:t>Risperidone (Risperdal)</a:t>
            </a:r>
          </a:p>
          <a:p>
            <a:pPr lvl="1"/>
            <a:r>
              <a:rPr lang="en-US" dirty="0" smtClean="0"/>
              <a:t>the only drug agent available for treatment of schizophrenia in youths, ages 13–17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generation</a:t>
            </a:r>
            <a:endParaRPr lang="en-US" dirty="0"/>
          </a:p>
        </p:txBody>
      </p:sp>
      <p:pic>
        <p:nvPicPr>
          <p:cNvPr id="4" name="Content Placeholder 3" descr="drug4.jpeg"/>
          <p:cNvPicPr>
            <a:picLocks noGrp="1" noChangeAspect="1"/>
          </p:cNvPicPr>
          <p:nvPr>
            <p:ph idx="1"/>
          </p:nvPr>
        </p:nvPicPr>
        <p:blipFill>
          <a:blip r:embed="rId2" cstate="print"/>
          <a:stretch>
            <a:fillRect/>
          </a:stretch>
        </p:blipFill>
        <p:spPr>
          <a:xfrm>
            <a:off x="1131838" y="1600200"/>
            <a:ext cx="6880324"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work?</a:t>
            </a:r>
            <a:endParaRPr lang="en-US" dirty="0"/>
          </a:p>
        </p:txBody>
      </p:sp>
      <p:sp>
        <p:nvSpPr>
          <p:cNvPr id="3" name="Content Placeholder 2"/>
          <p:cNvSpPr>
            <a:spLocks noGrp="1"/>
          </p:cNvSpPr>
          <p:nvPr>
            <p:ph idx="1"/>
          </p:nvPr>
        </p:nvSpPr>
        <p:spPr/>
        <p:txBody>
          <a:bodyPr/>
          <a:lstStyle/>
          <a:p>
            <a:r>
              <a:rPr lang="en-US" dirty="0" smtClean="0"/>
              <a:t>Block or reduce the sensitivity of brain receptors that respond to dopamine</a:t>
            </a:r>
          </a:p>
          <a:p>
            <a:r>
              <a:rPr lang="en-US" dirty="0" smtClean="0"/>
              <a:t>Some also increase the level of serotonin, a neurotransmitter that inhibits dopamine activity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384</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Spinrad/Psychology</vt:lpstr>
      <vt:lpstr>Fix it with a pill?</vt:lpstr>
      <vt:lpstr>Older generation drugs</vt:lpstr>
      <vt:lpstr>Thorazine ad</vt:lpstr>
      <vt:lpstr>Older generation drugs</vt:lpstr>
      <vt:lpstr>Haldol</vt:lpstr>
      <vt:lpstr>Newer “second generation” drugs</vt:lpstr>
      <vt:lpstr>Second generation</vt:lpstr>
      <vt:lpstr>How do they work?</vt:lpstr>
      <vt:lpstr>How do they work?</vt:lpstr>
      <vt:lpstr>Managed care</vt:lpstr>
      <vt:lpstr>Advertising</vt:lpstr>
      <vt:lpstr>Criticisms</vt:lpstr>
    </vt:vector>
  </TitlesOfParts>
  <Company>NUSD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Spinrad/Psychology</dc:title>
  <dc:creator>mspinrad</dc:creator>
  <cp:lastModifiedBy>mspinrad</cp:lastModifiedBy>
  <cp:revision>18</cp:revision>
  <dcterms:created xsi:type="dcterms:W3CDTF">2013-05-06T17:01:58Z</dcterms:created>
  <dcterms:modified xsi:type="dcterms:W3CDTF">2013-05-06T18:15:37Z</dcterms:modified>
</cp:coreProperties>
</file>