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Source Sans Pro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CFB8C4D-32E3-42CC-BC91-3B2CC6A965F9}">
  <a:tblStyle styleId="{4CFB8C4D-32E3-42CC-BC91-3B2CC6A965F9}" styleName="Table_0">
    <a:wholeTbl>
      <a:tcTxStyle b="off" i="off">
        <a:font>
          <a:latin typeface="Franklin Gothic Book"/>
          <a:ea typeface="Franklin Gothic Book"/>
          <a:cs typeface="Franklin Gothic Book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CF0E7"/>
          </a:solidFill>
        </a:fill>
      </a:tcStyle>
    </a:wholeTbl>
    <a:band1H>
      <a:tcTxStyle/>
      <a:tcStyle>
        <a:tcBdr/>
        <a:fill>
          <a:solidFill>
            <a:srgbClr val="F9DFCC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9DFCC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Google Shape;19;p2"/>
          <p:cNvCxnSpPr/>
          <p:nvPr/>
        </p:nvCxnSpPr>
        <p:spPr>
          <a:xfrm>
            <a:off x="514350" y="5349902"/>
            <a:ext cx="8629650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480"/>
              </a:spcBef>
              <a:spcAft>
                <a:spcPts val="0"/>
              </a:spcAft>
              <a:buSzPts val="1680"/>
              <a:buNone/>
              <a:defRPr sz="2400">
                <a:solidFill>
                  <a:srgbClr val="44332A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sldNum" idx="12"/>
          </p:nvPr>
        </p:nvSpPr>
        <p:spPr>
          <a:xfrm>
            <a:off x="8229600" y="6473952"/>
            <a:ext cx="758952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body" idx="1"/>
          </p:nvPr>
        </p:nvSpPr>
        <p:spPr>
          <a:xfrm rot="5400000">
            <a:off x="2385218" y="-526257"/>
            <a:ext cx="4525963" cy="86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✕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+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✕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✱"/>
              <a:defRPr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✕"/>
              <a:defRPr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+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✱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 txBox="1">
            <a:spLocks noGrp="1"/>
          </p:cNvSpPr>
          <p:nvPr>
            <p:ph type="title"/>
          </p:nvPr>
        </p:nvSpPr>
        <p:spPr>
          <a:xfrm rot="5400000">
            <a:off x="4846637" y="2560638"/>
            <a:ext cx="5851525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body" idx="1"/>
          </p:nvPr>
        </p:nvSpPr>
        <p:spPr>
          <a:xfrm rot="5400000">
            <a:off x="655638" y="350839"/>
            <a:ext cx="5851525" cy="6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✕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+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✕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✱"/>
              <a:defRPr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✕"/>
              <a:defRPr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+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✱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✕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+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✕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✱"/>
              <a:defRPr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✕"/>
              <a:defRPr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+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✱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ftr" idx="11"/>
          </p:nvPr>
        </p:nvSpPr>
        <p:spPr>
          <a:xfrm>
            <a:off x="3581400" y="76200"/>
            <a:ext cx="2895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ldNum" idx="12"/>
          </p:nvPr>
        </p:nvSpPr>
        <p:spPr>
          <a:xfrm>
            <a:off x="8229600" y="6473952"/>
            <a:ext cx="758952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Google Shape;32;p4"/>
          <p:cNvCxnSpPr/>
          <p:nvPr/>
        </p:nvCxnSpPr>
        <p:spPr>
          <a:xfrm>
            <a:off x="514350" y="3444902"/>
            <a:ext cx="8629650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>
              <a:spcBef>
                <a:spcPts val="40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DCD0B0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>
                <a:solidFill>
                  <a:schemeClr val="lt1"/>
                </a:solidFill>
              </a:defRPr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+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✱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Source Sans Pro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04800" y="1600200"/>
            <a:ext cx="41910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3060" algn="l">
              <a:spcBef>
                <a:spcPts val="560"/>
              </a:spcBef>
              <a:spcAft>
                <a:spcPts val="0"/>
              </a:spcAft>
              <a:buSzPts val="1960"/>
              <a:buChar char="✕"/>
              <a:defRPr sz="2800"/>
            </a:lvl1pPr>
            <a:lvl2pPr marL="914400" lvl="1" indent="-335280" algn="l">
              <a:spcBef>
                <a:spcPts val="480"/>
              </a:spcBef>
              <a:spcAft>
                <a:spcPts val="0"/>
              </a:spcAft>
              <a:buSzPts val="1680"/>
              <a:buChar char="+"/>
              <a:defRPr sz="2400"/>
            </a:lvl2pPr>
            <a:lvl3pPr marL="1371600" lvl="2" indent="-317500" algn="l">
              <a:spcBef>
                <a:spcPts val="400"/>
              </a:spcBef>
              <a:spcAft>
                <a:spcPts val="0"/>
              </a:spcAft>
              <a:buSzPts val="1400"/>
              <a:buChar char="✕"/>
              <a:defRPr sz="2000"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✱"/>
              <a:defRPr sz="1800"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✕"/>
              <a:defRPr sz="1800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+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✱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3434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3060" algn="l">
              <a:spcBef>
                <a:spcPts val="560"/>
              </a:spcBef>
              <a:spcAft>
                <a:spcPts val="0"/>
              </a:spcAft>
              <a:buSzPts val="1960"/>
              <a:buChar char="✕"/>
              <a:defRPr sz="2800"/>
            </a:lvl1pPr>
            <a:lvl2pPr marL="914400" lvl="1" indent="-335280" algn="l">
              <a:spcBef>
                <a:spcPts val="480"/>
              </a:spcBef>
              <a:spcAft>
                <a:spcPts val="0"/>
              </a:spcAft>
              <a:buSzPts val="1680"/>
              <a:buChar char="+"/>
              <a:defRPr sz="2400"/>
            </a:lvl2pPr>
            <a:lvl3pPr marL="1371600" lvl="2" indent="-317500" algn="l">
              <a:spcBef>
                <a:spcPts val="400"/>
              </a:spcBef>
              <a:spcAft>
                <a:spcPts val="0"/>
              </a:spcAft>
              <a:buSzPts val="1400"/>
              <a:buChar char="✕"/>
              <a:defRPr sz="2000"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✱"/>
              <a:defRPr sz="1800"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✕"/>
              <a:defRPr sz="1800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+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✱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ource Sans Pro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0" cap="none">
                <a:solidFill>
                  <a:srgbClr val="AF762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+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✱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2"/>
          </p:nvPr>
        </p:nvSpPr>
        <p:spPr>
          <a:xfrm>
            <a:off x="4645025" y="666750"/>
            <a:ext cx="4292241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0" cap="none">
                <a:solidFill>
                  <a:srgbClr val="AF762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+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✱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3"/>
          </p:nvPr>
        </p:nvSpPr>
        <p:spPr>
          <a:xfrm>
            <a:off x="281444" y="1316037"/>
            <a:ext cx="4290556" cy="394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5280" algn="l">
              <a:spcBef>
                <a:spcPts val="480"/>
              </a:spcBef>
              <a:spcAft>
                <a:spcPts val="0"/>
              </a:spcAft>
              <a:buSzPts val="1680"/>
              <a:buChar char="✕"/>
              <a:defRPr sz="2400"/>
            </a:lvl1pPr>
            <a:lvl2pPr marL="914400" lvl="1" indent="-317500" algn="l">
              <a:spcBef>
                <a:spcPts val="400"/>
              </a:spcBef>
              <a:spcAft>
                <a:spcPts val="0"/>
              </a:spcAft>
              <a:buSzPts val="1400"/>
              <a:buChar char="+"/>
              <a:defRPr sz="200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✕"/>
              <a:defRPr sz="1800"/>
            </a:lvl3pPr>
            <a:lvl4pPr marL="1828800" lvl="3" indent="-299719" algn="l">
              <a:spcBef>
                <a:spcPts val="320"/>
              </a:spcBef>
              <a:spcAft>
                <a:spcPts val="0"/>
              </a:spcAft>
              <a:buSzPts val="1120"/>
              <a:buChar char="✱"/>
              <a:defRPr sz="1600"/>
            </a:lvl4pPr>
            <a:lvl5pPr marL="2286000" lvl="4" indent="-289560" algn="l">
              <a:spcBef>
                <a:spcPts val="320"/>
              </a:spcBef>
              <a:spcAft>
                <a:spcPts val="0"/>
              </a:spcAft>
              <a:buSzPts val="960"/>
              <a:buChar char="✕"/>
              <a:defRPr sz="1600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+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✱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4"/>
          </p:nvPr>
        </p:nvSpPr>
        <p:spPr>
          <a:xfrm>
            <a:off x="4648730" y="1316037"/>
            <a:ext cx="4288536" cy="394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5280" algn="l">
              <a:spcBef>
                <a:spcPts val="480"/>
              </a:spcBef>
              <a:spcAft>
                <a:spcPts val="0"/>
              </a:spcAft>
              <a:buSzPts val="1680"/>
              <a:buChar char="✕"/>
              <a:defRPr sz="2400"/>
            </a:lvl1pPr>
            <a:lvl2pPr marL="914400" lvl="1" indent="-317500" algn="l">
              <a:spcBef>
                <a:spcPts val="400"/>
              </a:spcBef>
              <a:spcAft>
                <a:spcPts val="0"/>
              </a:spcAft>
              <a:buSzPts val="1400"/>
              <a:buChar char="+"/>
              <a:defRPr sz="200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✕"/>
              <a:defRPr sz="1800"/>
            </a:lvl3pPr>
            <a:lvl4pPr marL="1828800" lvl="3" indent="-299719" algn="l">
              <a:spcBef>
                <a:spcPts val="320"/>
              </a:spcBef>
              <a:spcAft>
                <a:spcPts val="0"/>
              </a:spcAft>
              <a:buSzPts val="1120"/>
              <a:buChar char="✱"/>
              <a:defRPr sz="1600"/>
            </a:lvl4pPr>
            <a:lvl5pPr marL="2286000" lvl="4" indent="-289560" algn="l">
              <a:spcBef>
                <a:spcPts val="320"/>
              </a:spcBef>
              <a:spcAft>
                <a:spcPts val="0"/>
              </a:spcAft>
              <a:buSzPts val="960"/>
              <a:buChar char="✕"/>
              <a:defRPr sz="1600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+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✱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4" name="Google Shape;54;p6"/>
          <p:cNvCxnSpPr/>
          <p:nvPr/>
        </p:nvCxnSpPr>
        <p:spPr>
          <a:xfrm>
            <a:off x="514350" y="6019800"/>
            <a:ext cx="8629650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 txBox="1"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Google Shape;65;p9"/>
          <p:cNvCxnSpPr/>
          <p:nvPr/>
        </p:nvCxnSpPr>
        <p:spPr>
          <a:xfrm>
            <a:off x="514350" y="5849117"/>
            <a:ext cx="8629650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1"/>
          </p:nvPr>
        </p:nvSpPr>
        <p:spPr>
          <a:xfrm>
            <a:off x="457200" y="609600"/>
            <a:ext cx="3008313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+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✱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3575050" y="609600"/>
            <a:ext cx="5340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0840" algn="l">
              <a:spcBef>
                <a:spcPts val="640"/>
              </a:spcBef>
              <a:spcAft>
                <a:spcPts val="0"/>
              </a:spcAft>
              <a:buSzPts val="2240"/>
              <a:buChar char="✕"/>
              <a:defRPr sz="3200"/>
            </a:lvl1pPr>
            <a:lvl2pPr marL="914400" lvl="1" indent="-353060" algn="l">
              <a:spcBef>
                <a:spcPts val="560"/>
              </a:spcBef>
              <a:spcAft>
                <a:spcPts val="0"/>
              </a:spcAft>
              <a:buSzPts val="1960"/>
              <a:buChar char="+"/>
              <a:defRPr sz="2800"/>
            </a:lvl2pPr>
            <a:lvl3pPr marL="1371600" lvl="2" indent="-335280" algn="l">
              <a:spcBef>
                <a:spcPts val="480"/>
              </a:spcBef>
              <a:spcAft>
                <a:spcPts val="0"/>
              </a:spcAft>
              <a:buSzPts val="1680"/>
              <a:buChar char="✕"/>
              <a:defRPr sz="2400"/>
            </a:lvl3pPr>
            <a:lvl4pPr marL="1828800" lvl="3" indent="-317500" algn="l">
              <a:spcBef>
                <a:spcPts val="400"/>
              </a:spcBef>
              <a:spcAft>
                <a:spcPts val="0"/>
              </a:spcAft>
              <a:buSzPts val="1400"/>
              <a:buChar char="✱"/>
              <a:defRPr sz="2000"/>
            </a:lvl4pPr>
            <a:lvl5pPr marL="2286000" lvl="4" indent="-304800" algn="l">
              <a:spcBef>
                <a:spcPts val="400"/>
              </a:spcBef>
              <a:spcAft>
                <a:spcPts val="0"/>
              </a:spcAft>
              <a:buSzPts val="1200"/>
              <a:buChar char="✕"/>
              <a:defRPr sz="2000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+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✱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>
            <a:spLocks noGrp="1"/>
          </p:cNvSpPr>
          <p:nvPr>
            <p:ph type="pic" idx="2"/>
          </p:nvPr>
        </p:nvSpPr>
        <p:spPr>
          <a:xfrm>
            <a:off x="3505200" y="616634"/>
            <a:ext cx="5029200" cy="3657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reflection stA="49000" endA="500" endPos="10000" dist="900" dir="5400000" sy="-90000" algn="bl" rotWithShape="0"/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  <a:defRPr sz="3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+"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✕"/>
              <a:defRPr sz="2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✱"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✕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+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✱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body" idx="1"/>
          </p:nvPr>
        </p:nvSpPr>
        <p:spPr>
          <a:xfrm>
            <a:off x="381000" y="5533218"/>
            <a:ext cx="586740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81940" algn="l">
              <a:spcBef>
                <a:spcPts val="240"/>
              </a:spcBef>
              <a:spcAft>
                <a:spcPts val="0"/>
              </a:spcAft>
              <a:buSzPts val="840"/>
              <a:buChar char="+"/>
              <a:defRPr sz="1200"/>
            </a:lvl2pPr>
            <a:lvl3pPr marL="1371600" lvl="2" indent="-273050" algn="l">
              <a:spcBef>
                <a:spcPts val="200"/>
              </a:spcBef>
              <a:spcAft>
                <a:spcPts val="0"/>
              </a:spcAft>
              <a:buSzPts val="700"/>
              <a:buChar char="✕"/>
              <a:defRPr sz="1000"/>
            </a:lvl3pPr>
            <a:lvl4pPr marL="1828800" lvl="3" indent="-268605" algn="l">
              <a:spcBef>
                <a:spcPts val="180"/>
              </a:spcBef>
              <a:spcAft>
                <a:spcPts val="0"/>
              </a:spcAft>
              <a:buSzPts val="630"/>
              <a:buChar char="✱"/>
              <a:defRPr sz="900"/>
            </a:lvl4pPr>
            <a:lvl5pPr marL="2286000" lvl="4" indent="-262889" algn="l">
              <a:spcBef>
                <a:spcPts val="180"/>
              </a:spcBef>
              <a:spcAft>
                <a:spcPts val="0"/>
              </a:spcAft>
              <a:buSzPts val="540"/>
              <a:buChar char="✕"/>
              <a:defRPr sz="900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+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✱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1"/>
          <p:cNvCxnSpPr/>
          <p:nvPr/>
        </p:nvCxnSpPr>
        <p:spPr>
          <a:xfrm>
            <a:off x="514350" y="1050898"/>
            <a:ext cx="8629650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084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✕"/>
              <a:defRPr sz="3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5306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+"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3528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✕"/>
              <a:defRPr sz="2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✱"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9717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✕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9717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+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8956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✱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89559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194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ource Sans Pro"/>
              <a:buNone/>
              <a:defRPr sz="3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16" name="Google Shape;16;p1"/>
          <p:cNvCxnSpPr/>
          <p:nvPr/>
        </p:nvCxnSpPr>
        <p:spPr>
          <a:xfrm>
            <a:off x="514350" y="1050898"/>
            <a:ext cx="8629650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" name="Google Shape;17;p1"/>
          <p:cNvCxnSpPr/>
          <p:nvPr/>
        </p:nvCxnSpPr>
        <p:spPr>
          <a:xfrm>
            <a:off x="514350" y="1057986"/>
            <a:ext cx="8629650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search?q=tickle+me+elmo&amp;hl=en&amp;rls=com.microsoft:en-us:IE-SearchBox&amp;rlz=1I7DKUS_en&amp;prmd=imvnsr&amp;source=univ&amp;tbm=shop&amp;tbo=u&amp;ei=PDFxToWiJ_TFsQKM1rHtCQ&amp;sa=X&amp;oi=product_result_group&amp;ct=image&amp;resnum=2&amp;ved=0CFgQzAMwAQ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ng.com/images/search?q=information,+funny&amp;id=342C8AE3BB5BCAE30144BA806334B03A14E113E7&amp;FORM=IQFRBA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 txBox="1"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ource Sans Pro"/>
              <a:buNone/>
            </a:pPr>
            <a:r>
              <a:rPr lang="en-US"/>
              <a:t>MARKET STRUCTURES</a:t>
            </a:r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en-US"/>
              <a:t>ECONOMICS CHAPTER 7</a:t>
            </a:r>
            <a:endParaRPr/>
          </a:p>
        </p:txBody>
      </p:sp>
      <p:pic>
        <p:nvPicPr>
          <p:cNvPr id="98" name="Google Shape;98;p13" descr="http://grade8sharks.edublogs.org/files/2010/04/treasury-atm-tmdho08091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200" y="304800"/>
            <a:ext cx="6781800" cy="40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40"/>
              <a:buFont typeface="Source Sans Pro"/>
              <a:buNone/>
            </a:pPr>
            <a:r>
              <a:rPr lang="en-US" sz="3240" b="1"/>
              <a:t>THE GOVERNMENT’S ROLE IN THE ECONOMY</a:t>
            </a:r>
            <a:endParaRPr sz="3240" b="1"/>
          </a:p>
        </p:txBody>
      </p:sp>
      <p:sp>
        <p:nvSpPr>
          <p:cNvPr id="165" name="Google Shape;165;p22"/>
          <p:cNvSpPr txBox="1"/>
          <p:nvPr/>
        </p:nvSpPr>
        <p:spPr>
          <a:xfrm>
            <a:off x="304800" y="36576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None/>
            </a:pPr>
            <a:endParaRPr sz="360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6" name="Google Shape;166;p22" descr="data:image/jpeg;base64,/9j/4AAQSkZJRgABAQAAAQABAAD/2wBDAAUDBAQEAwUEBAQFBQUGBwwIBwcHBw8LCwkMEQ8SEhEPERETFhwXExQaFRERGCEYGh0dHx8fExciJCIeJBweHx7/2wBDAQUFBQcGBw4ICA4eFBEUHh4eHh4eHh4eHh4eHh4eHh4eHh4eHh4eHh4eHh4eHh4eHh4eHh4eHh4eHh4eHh4eHh7/wAARCABQAFADASIAAhEBAxEB/8QAHQAAAgICAwEAAAAAAAAAAAAAAAgEBwUJAQMGAv/EADcQAAEDAwIEAwYFAgcAAAAAAAECAwQABREGIQcSMUFRYXEIExUiMoEUI4KRwVKxFkJicqGy8P/EABsBAAICAwEAAAAAAAAAAAAAAAQGAAUCAwcB/8QALxEAAQMDAwMBBgcBAAAAAAAAAQIDEQAEBRIhMQYTYaFBcYHB8PEVIiMyUZGx4f/aAAwDAQACEQMRAD8AcuiiipUoqjvaS1jqm0hu2aDu1oZvnvWC8iS62VtMKJyQheQc43H1YII3xVp8Q76dMaHvN/SEqchRFutpV0UvGEA+qiBSBSLxMevDl6nS3HpzjxfcecOVLXnJJoS6uC0ITzTDg8J+I6lrVCU+ppg+J9zvet9DT9OuXdNrRLQAtcZnIA7pwo5KT4Z+4rq0hxza0tItlhlRJlytkKK1ClzXyBKUtscpcwCUkdds5PjtvRU7iYElSH7i2ycbAk/2NYVGoLbIytEtt1Sjk8qwTmqGxXkWge8rVNN6MJiFKIcKZiIB+t62OadvVr1DaGLtZprUyE+ModQf3BHUEdwdxWQpRPZH1jMt+vE6ZLi3Ldd0LIbOSG3kIKwseGUpIPjt4U3dMbDvdRqpCy+OOPuS1MjkHxRRRRW6qyiiikm43ayu2pde3RD8x0QoMpyNEjhRCEIQopzjxVjJPnjoBQ9w+GUzE1dYTCryzxbSrSAJJ59KZ72gYipvBnU7KCciH73YZ+hSVn/rWvDXDF4+DF+FktJP5pbPzcuNz6VZdj1leLDqGFeBPlPht1CZDTrqlofZ6KbWP8ySnIx2rq4oo0vaNUvydG3hqfZZS/eNNhK0qj56tkLSDgHoR2xnegVv9whwDj2U4WuIFghyxdWYWJCgIg8QfvvvS2EknJJJr1/DzTUi4XJq4S2FIhNfOCobOK7AeI8a9uZdhTzOmLF96ev5ACieo7eVcG8OynPcQuUN9Mgdv4rJ28WtJSlMUNYdM2tq+l197XBkJA5Pnerz9ky0OXDit8RYbIi2iK4tagPl5lpLaU/spR/Sab/IzjIz4UunA3XnCbQOjWrWL878SkAPz31wXfmd5fpyEn5U9B9z3qhJt/uV3u8y7S50hyRKdWta/eKyck7emDgDwr1L6bZoAbk+axuMS/nsg4pctpSABKTvzxx59K2CpUFDKSCPEGuaTT2e9WztPcRbbCRKcFuuTwiyGColBK9kKx2IURv4Z8acujLd8PJ1RFLOcwy8TcBpStQIkGIopUOM/BnWQ1ld7xpq0m52uU4qUA06gOIUs5WjkJBOCTjGdsd6a+isnWUuiFVoxmVfxrhcZ9ogzWt90qbUtt1pTbjailSFDCkkdQQeh8qiJQh+ZuAUoTlXqen80+mseFGgtV3E3K82BpcxRy48y4tlTn+7kI5vU70kWpWIcXVV4jwo6GIyZ74abGflQFkJG+5wABvvVS/blnea6Nis03lTpCSCmCZ4+FYwWmA4rm/CsqV5pFSWorbAAS2hB/0jauWlcp2zkeFfal99yfChCVGmRtplIkCDUV3lbmKBwAtAUPPHX+KmWeDcrtcGbbZ4jk2a+oJaZbGSSTj7DzOwr2fAW3Wy8cV7Ra71bos6HKTIbdafQFDHuVkY8DlIwRvTkaX0dpfTDjrlgsUG3OPDDi2WgFKHgT1x5Ubb2vdEzStmuoBjHS0ESoiR/G881TXBrgJMsl7iag1hLjOPRVJejQoyypKXBuCtRAzynGwyM9/FgqKKtW2ktCE1zm/yNxfudx9Un0FFFFFbKCopIPac0w1pfirLLDiPw1zR8QQlJwWytRCkn9SVEeRFO/SYe1YZB4x3BMtZcaEdgMAjZKPdg4H6uY/c0Hex25po6SKjeKSDA0mfO4qpG7gyFBPOCf713IksqCSlW2ASTUzS2nYV81XardIdVGYlTGmXVBYRhClgHBIIBx3waxMa3NoQlTq1OK64J2H2qr/LE10RLr+vtkefr+qu72StPO3niP8AHUrR+EszSlryr5lLcSpCAB1/qOfLzpwKVX2MWpf+NbwtpCkwkW4JdwrCecuJ5Nu+wX/z401VWtlHamucdVrUrIEKMwB8Pb/poooooulqiiiipUqJeLjCtFrk3O4yER4kZsuOuKOyUj/3Skg4yaxGvNbPXxqIIkdLSY7CDuooSSQpR/qPMfTYb4zTf8XdOP6r4c3mxRAgy5DGY4UcAuJUFJGe2SnGfOkSuFtu9tnPWyfbZbE5lXKphbRCwfTvVbfqXskcU99GtW36jqt3Bt7h/wB+VR3FOpQotuFCwMpWkkFJ7EUMJUlpIKgcDtVl8G+EGo9ZXVmTdoEm22NCgp559BQXk5+hsHck9OboPXasXxU4Zas0Rdnmk2l+ZaitRjTI7anEFGdgrA+VWOx88ZG9A9lzRqjamtOUtDcFrWNUfQ9/ipXAzXEnRGtozypHLa5ziGLgg/SUZIC/VHMT+47076SFAEHIO4Na67Hab1eZSYdutM6VIJx7tphSlZ9ANvvWwPS8WTB01a4U1xTkpiG028pSuYqWlACiT33B3o/HqVBSeKT+smWdbbyP3GQfMcH5fasjRRRVjSTX/9k=">
            <a:hlinkClick r:id="rId3"/>
          </p:cNvPr>
          <p:cNvSpPr/>
          <p:nvPr/>
        </p:nvSpPr>
        <p:spPr>
          <a:xfrm>
            <a:off x="155575" y="-179388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7" name="Google Shape;167;p22" descr="data:image/jpeg;base64,/9j/4AAQSkZJRgABAQAAAQABAAD/2wBDAAUDBAQEAwUEBAQFBQUGBwwIBwcHBw8LCwkMEQ8SEhEPERETFhwXExQaFRERGCEYGh0dHx8fExciJCIeJBweHx7/2wBDAQUFBQcGBw4ICA4eFBEUHh4eHh4eHh4eHh4eHh4eHh4eHh4eHh4eHh4eHh4eHh4eHh4eHh4eHh4eHh4eHh4eHh7/wAARCABQAFADASIAAhEBAxEB/8QAHQAAAgICAwEAAAAAAAAAAAAAAAgEBwUJAQMGAv/EADcQAAEDAwIEAwYFAgcAAAAAAAECAwQABREGIQcSMUFRYXEIExUiMoEUI4KRwVKxFkJicqGy8P/EABsBAAICAwEAAAAAAAAAAAAAAAQGAAUCAwcB/8QALxEAAQMDAwMBBgcBAAAAAAAAAQIDEQAEBRIhMQYTYaFBcYHB8PEVIiMyUZGx4f/aAAwDAQACEQMRAD8AcuiiipUoqjvaS1jqm0hu2aDu1oZvnvWC8iS62VtMKJyQheQc43H1YII3xVp8Q76dMaHvN/SEqchRFutpV0UvGEA+qiBSBSLxMevDl6nS3HpzjxfcecOVLXnJJoS6uC0ITzTDg8J+I6lrVCU+ppg+J9zvet9DT9OuXdNrRLQAtcZnIA7pwo5KT4Z+4rq0hxza0tItlhlRJlytkKK1ClzXyBKUtscpcwCUkdds5PjtvRU7iYElSH7i2ycbAk/2NYVGoLbIytEtt1Sjk8qwTmqGxXkWge8rVNN6MJiFKIcKZiIB+t62OadvVr1DaGLtZprUyE+ModQf3BHUEdwdxWQpRPZH1jMt+vE6ZLi3Ldd0LIbOSG3kIKwseGUpIPjt4U3dMbDvdRqpCy+OOPuS1MjkHxRRRRW6qyiiikm43ayu2pde3RD8x0QoMpyNEjhRCEIQopzjxVjJPnjoBQ9w+GUzE1dYTCryzxbSrSAJJ59KZ72gYipvBnU7KCciH73YZ+hSVn/rWvDXDF4+DF+FktJP5pbPzcuNz6VZdj1leLDqGFeBPlPht1CZDTrqlofZ6KbWP8ySnIx2rq4oo0vaNUvydG3hqfZZS/eNNhK0qj56tkLSDgHoR2xnegVv9whwDj2U4WuIFghyxdWYWJCgIg8QfvvvS2EknJJJr1/DzTUi4XJq4S2FIhNfOCobOK7AeI8a9uZdhTzOmLF96ev5ACieo7eVcG8OynPcQuUN9Mgdv4rJ28WtJSlMUNYdM2tq+l197XBkJA5Pnerz9ky0OXDit8RYbIi2iK4tagPl5lpLaU/spR/Sab/IzjIz4UunA3XnCbQOjWrWL878SkAPz31wXfmd5fpyEn5U9B9z3qhJt/uV3u8y7S50hyRKdWta/eKyck7emDgDwr1L6bZoAbk+axuMS/nsg4pctpSABKTvzxx59K2CpUFDKSCPEGuaTT2e9WztPcRbbCRKcFuuTwiyGColBK9kKx2IURv4Z8acujLd8PJ1RFLOcwy8TcBpStQIkGIopUOM/BnWQ1ld7xpq0m52uU4qUA06gOIUs5WjkJBOCTjGdsd6a+isnWUuiFVoxmVfxrhcZ9ogzWt90qbUtt1pTbjailSFDCkkdQQeh8qiJQh+ZuAUoTlXqen80+mseFGgtV3E3K82BpcxRy48y4tlTn+7kI5vU70kWpWIcXVV4jwo6GIyZ74abGflQFkJG+5wABvvVS/blnea6Nis03lTpCSCmCZ4+FYwWmA4rm/CsqV5pFSWorbAAS2hB/0jauWlcp2zkeFfal99yfChCVGmRtplIkCDUV3lbmKBwAtAUPPHX+KmWeDcrtcGbbZ4jk2a+oJaZbGSSTj7DzOwr2fAW3Wy8cV7Ra71bos6HKTIbdafQFDHuVkY8DlIwRvTkaX0dpfTDjrlgsUG3OPDDi2WgFKHgT1x5Ubb2vdEzStmuoBjHS0ESoiR/G881TXBrgJMsl7iag1hLjOPRVJejQoyypKXBuCtRAzynGwyM9/FgqKKtW2ktCE1zm/yNxfudx9Un0FFFFFbKCopIPac0w1pfirLLDiPw1zR8QQlJwWytRCkn9SVEeRFO/SYe1YZB4x3BMtZcaEdgMAjZKPdg4H6uY/c0Hex25po6SKjeKSDA0mfO4qpG7gyFBPOCf713IksqCSlW2ASTUzS2nYV81XardIdVGYlTGmXVBYRhClgHBIIBx3waxMa3NoQlTq1OK64J2H2qr/LE10RLr+vtkefr+qu72StPO3niP8AHUrR+EszSlryr5lLcSpCAB1/qOfLzpwKVX2MWpf+NbwtpCkwkW4JdwrCecuJ5Nu+wX/z401VWtlHamucdVrUrIEKMwB8Pb/poooooulqiiiipUqJeLjCtFrk3O4yER4kZsuOuKOyUj/3Skg4yaxGvNbPXxqIIkdLSY7CDuooSSQpR/qPMfTYb4zTf8XdOP6r4c3mxRAgy5DGY4UcAuJUFJGe2SnGfOkSuFtu9tnPWyfbZbE5lXKphbRCwfTvVbfqXskcU99GtW36jqt3Bt7h/wB+VR3FOpQotuFCwMpWkkFJ7EUMJUlpIKgcDtVl8G+EGo9ZXVmTdoEm22NCgp559BQXk5+hsHck9OboPXasXxU4Zas0Rdnmk2l+ZaitRjTI7anEFGdgrA+VWOx88ZG9A9lzRqjamtOUtDcFrWNUfQ9/ipXAzXEnRGtozypHLa5ziGLgg/SUZIC/VHMT+47076SFAEHIO4Na67Hab1eZSYdutM6VIJx7tphSlZ9ANvvWwPS8WTB01a4U1xTkpiG028pSuYqWlACiT33B3o/HqVBSeKT+smWdbbyP3GQfMcH5fasjRRRVjSTX/9k=">
            <a:hlinkClick r:id="rId3"/>
          </p:cNvPr>
          <p:cNvSpPr/>
          <p:nvPr/>
        </p:nvSpPr>
        <p:spPr>
          <a:xfrm>
            <a:off x="155575" y="-179388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68" name="Google Shape;168;p22" descr="http://blog.lib.umn.edu/rahnx003/myblog/obesity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600" y="1448822"/>
            <a:ext cx="8853971" cy="5255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3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ource Sans Pro"/>
              <a:buNone/>
            </a:pPr>
            <a:r>
              <a:rPr lang="en-US"/>
              <a:t>GOVERNMENTS ROLE</a:t>
            </a:r>
            <a:endParaRPr/>
          </a:p>
        </p:txBody>
      </p:sp>
      <p:sp>
        <p:nvSpPr>
          <p:cNvPr id="175" name="Google Shape;175;p23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US" b="1"/>
              <a:t>1. </a:t>
            </a:r>
            <a:r>
              <a:rPr lang="en-US" b="1" u="sng"/>
              <a:t>MAINTAINING COMPETITION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SzPts val="2240"/>
              <a:buNone/>
            </a:pPr>
            <a:r>
              <a:rPr lang="en-US" b="1"/>
              <a:t>2. </a:t>
            </a:r>
            <a:r>
              <a:rPr lang="en-US" b="1" u="sng"/>
              <a:t>PROTECTING CONSUMERS</a:t>
            </a:r>
            <a:endParaRPr b="1" u="sng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SzPts val="2240"/>
              <a:buNone/>
            </a:pPr>
            <a:r>
              <a:rPr lang="en-US" b="1"/>
              <a:t>3. </a:t>
            </a:r>
            <a:r>
              <a:rPr lang="en-US" b="1" u="sng"/>
              <a:t>IMPROVING ECONOMIC EFFICIENCY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SzPts val="2240"/>
              <a:buNone/>
            </a:pPr>
            <a:endParaRPr/>
          </a:p>
        </p:txBody>
      </p:sp>
      <p:pic>
        <p:nvPicPr>
          <p:cNvPr id="176" name="Google Shape;176;p23" descr="http://www.findingdulcinea.com/docroot/dulcinea/fd_images/features/politics/election-issues/Economy/features/0/imag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02835" y="3810000"/>
            <a:ext cx="4095750" cy="238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4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40"/>
              <a:buFont typeface="Source Sans Pro"/>
              <a:buNone/>
            </a:pPr>
            <a:r>
              <a:rPr lang="en-US" sz="3240"/>
              <a:t>HOW DOES THE GOVERNMENT MAINTAIN “GOOD COMPETITION”?</a:t>
            </a:r>
            <a:endParaRPr sz="3240"/>
          </a:p>
        </p:txBody>
      </p:sp>
      <p:sp>
        <p:nvSpPr>
          <p:cNvPr id="183" name="Google Shape;183;p24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382000" cy="4846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72"/>
              <a:buChar char="✕"/>
            </a:pPr>
            <a:r>
              <a:rPr lang="en-US" sz="2960" i="1"/>
              <a:t>The government maintains good competition through legislation and regulation…</a:t>
            </a:r>
            <a:endParaRPr/>
          </a:p>
          <a:p>
            <a:pPr marL="342900" lvl="0" indent="-211328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SzPts val="2072"/>
              <a:buNone/>
            </a:pPr>
            <a:endParaRPr sz="2960" i="1"/>
          </a:p>
          <a:p>
            <a:pPr marL="742950" lvl="1" indent="-28575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SzPts val="1813"/>
              <a:buChar char="+"/>
            </a:pPr>
            <a:r>
              <a:rPr lang="en-US" sz="2590" b="1" u="sng"/>
              <a:t>SHERMAN ANTITRUST ACT </a:t>
            </a:r>
            <a:r>
              <a:rPr lang="en-US" sz="2590"/>
              <a:t>(1890): Outlawed all contracts “in restraint of trade” to halt the growth of trusts and monopolies.</a:t>
            </a:r>
            <a:endParaRPr/>
          </a:p>
          <a:p>
            <a:pPr marL="742950" lvl="1" indent="-170624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SzPts val="1813"/>
              <a:buNone/>
            </a:pPr>
            <a:endParaRPr sz="2590"/>
          </a:p>
          <a:p>
            <a:pPr marL="742950" lvl="1" indent="-28575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SzPts val="1813"/>
              <a:buChar char="+"/>
            </a:pPr>
            <a:r>
              <a:rPr lang="en-US" sz="2590" b="1" u="sng"/>
              <a:t>CLAYTON ANTITRUST ACT </a:t>
            </a:r>
            <a:r>
              <a:rPr lang="en-US" sz="2590"/>
              <a:t>(1914): Strengthened the Sherman Antitrust Act by outlawing price discrimination.</a:t>
            </a:r>
            <a:endParaRPr/>
          </a:p>
          <a:p>
            <a:pPr marL="742950" lvl="1" indent="-170624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SzPts val="1813"/>
              <a:buNone/>
            </a:pPr>
            <a:endParaRPr sz="2590"/>
          </a:p>
          <a:p>
            <a:pPr marL="1143000" lvl="2" indent="-22860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1554"/>
              <a:buChar char="✕"/>
            </a:pPr>
            <a:r>
              <a:rPr lang="en-US" sz="2220" b="1" u="sng"/>
              <a:t>PRICE DISCRIMINATION: </a:t>
            </a:r>
            <a:r>
              <a:rPr lang="en-US" sz="2220"/>
              <a:t>The practice of  selling the same product to different consumers at different prices. </a:t>
            </a:r>
            <a:endParaRPr/>
          </a:p>
          <a:p>
            <a:pPr marL="342900" lvl="0" indent="-211328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SzPts val="2072"/>
              <a:buNone/>
            </a:pPr>
            <a:endParaRPr sz="2960"/>
          </a:p>
          <a:p>
            <a:pPr marL="342900" lvl="0" indent="-211328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SzPts val="2072"/>
              <a:buNone/>
            </a:pPr>
            <a:endParaRPr sz="296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5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ource Sans Pro"/>
              <a:buNone/>
            </a:pPr>
            <a:r>
              <a:rPr lang="en-US"/>
              <a:t>FOCUS QUESTION	</a:t>
            </a:r>
            <a:endParaRPr/>
          </a:p>
        </p:txBody>
      </p:sp>
      <p:sp>
        <p:nvSpPr>
          <p:cNvPr id="190" name="Google Shape;190;p25"/>
          <p:cNvSpPr txBox="1">
            <a:spLocks noGrp="1"/>
          </p:cNvSpPr>
          <p:nvPr>
            <p:ph type="body" idx="1"/>
          </p:nvPr>
        </p:nvSpPr>
        <p:spPr>
          <a:xfrm>
            <a:off x="304800" y="1981201"/>
            <a:ext cx="8686800" cy="3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080"/>
              <a:buNone/>
            </a:pPr>
            <a:r>
              <a:rPr lang="en-US" sz="4400"/>
              <a:t>WHAT ARE THE FOUR TYPES OF MARKET STRUCTURES &amp; WHAT ROLE DOES THE GOVERNMENT PLAY?</a:t>
            </a:r>
            <a:endParaRPr sz="4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6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ource Sans Pro"/>
              <a:buNone/>
            </a:pPr>
            <a:r>
              <a:rPr lang="en-US"/>
              <a:t>RECALL</a:t>
            </a:r>
            <a:endParaRPr/>
          </a:p>
        </p:txBody>
      </p:sp>
      <p:sp>
        <p:nvSpPr>
          <p:cNvPr id="197" name="Google Shape;197;p26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240"/>
              <a:buChar char="✕"/>
            </a:pPr>
            <a:r>
              <a:rPr lang="en-US"/>
              <a:t>What are the four types of market structures?</a:t>
            </a:r>
            <a:endParaRPr/>
          </a:p>
        </p:txBody>
      </p:sp>
      <p:pic>
        <p:nvPicPr>
          <p:cNvPr id="198" name="Google Shape;198;p26" descr="C:\Users\lineberryb\AppData\Local\Microsoft\Windows\Temporary Internet Files\Content.Outlook\VE2HG1CQ\photo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1200" y="2590800"/>
            <a:ext cx="4903304" cy="3432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7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ource Sans Pro"/>
              <a:buNone/>
            </a:pPr>
            <a:r>
              <a:rPr lang="en-US"/>
              <a:t>FOCUS QUESTION	</a:t>
            </a:r>
            <a:endParaRPr/>
          </a:p>
        </p:txBody>
      </p:sp>
      <p:sp>
        <p:nvSpPr>
          <p:cNvPr id="205" name="Google Shape;205;p27"/>
          <p:cNvSpPr txBox="1">
            <a:spLocks noGrp="1"/>
          </p:cNvSpPr>
          <p:nvPr>
            <p:ph type="body" idx="1"/>
          </p:nvPr>
        </p:nvSpPr>
        <p:spPr>
          <a:xfrm>
            <a:off x="304800" y="1981201"/>
            <a:ext cx="8686800" cy="3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080"/>
              <a:buNone/>
            </a:pPr>
            <a:r>
              <a:rPr lang="en-US" sz="4400"/>
              <a:t>WHY DO MARKETS FAIL AND WHAT CAN THE GOVERNMENT DO TO PREVENT THEM FROM FAILING?</a:t>
            </a:r>
            <a:endParaRPr sz="4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8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ource Sans Pro"/>
              <a:buNone/>
            </a:pPr>
            <a:r>
              <a:rPr lang="en-US"/>
              <a:t>WHY DO MARKETS FAIL?</a:t>
            </a:r>
            <a:endParaRPr/>
          </a:p>
        </p:txBody>
      </p:sp>
      <p:sp>
        <p:nvSpPr>
          <p:cNvPr id="212" name="Google Shape;212;p28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382000" cy="4846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240"/>
              <a:buChar char="✕"/>
            </a:pPr>
            <a:r>
              <a:rPr lang="en-US" i="1"/>
              <a:t>1. </a:t>
            </a:r>
            <a:r>
              <a:rPr lang="en-US" i="1" u="sng"/>
              <a:t>Inadequate Competition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SzPts val="1960"/>
              <a:buChar char="+"/>
            </a:pPr>
            <a:r>
              <a:rPr lang="en-US" i="1"/>
              <a:t>Leads to higher prices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SzPts val="1960"/>
              <a:buChar char="+"/>
            </a:pPr>
            <a:r>
              <a:rPr lang="en-US" i="1"/>
              <a:t>No incentive to use resources efficiently</a:t>
            </a:r>
            <a:endParaRPr/>
          </a:p>
          <a:p>
            <a:pPr marL="457200" lvl="1" indent="0" algn="l" rtl="0">
              <a:spcBef>
                <a:spcPts val="560"/>
              </a:spcBef>
              <a:spcAft>
                <a:spcPts val="0"/>
              </a:spcAft>
              <a:buSzPts val="1960"/>
              <a:buNone/>
            </a:pPr>
            <a:endParaRPr i="1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SzPts val="2240"/>
              <a:buChar char="✕"/>
            </a:pPr>
            <a:r>
              <a:rPr lang="en-US" i="1"/>
              <a:t>2. </a:t>
            </a:r>
            <a:r>
              <a:rPr lang="en-US" sz="2800" i="1" u="sng"/>
              <a:t>Inadequate Information: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SzPts val="1960"/>
              <a:buChar char="+"/>
            </a:pPr>
            <a:r>
              <a:rPr lang="en-US" i="1"/>
              <a:t>Knowing what</a:t>
            </a:r>
            <a:endParaRPr/>
          </a:p>
          <a:p>
            <a:pPr marL="457200" lvl="1" indent="0" algn="l" rtl="0">
              <a:spcBef>
                <a:spcPts val="560"/>
              </a:spcBef>
              <a:spcAft>
                <a:spcPts val="0"/>
              </a:spcAft>
              <a:buSzPts val="1960"/>
              <a:buNone/>
            </a:pPr>
            <a:r>
              <a:rPr lang="en-US" i="1"/>
              <a:t>	</a:t>
            </a:r>
            <a:r>
              <a:rPr lang="en-US" sz="2400" i="1"/>
              <a:t>consumers want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SzPts val="1960"/>
              <a:buChar char="+"/>
            </a:pPr>
            <a:r>
              <a:rPr lang="en-US" i="1"/>
              <a:t>Keeping consumers </a:t>
            </a:r>
            <a:endParaRPr/>
          </a:p>
          <a:p>
            <a:pPr marL="914400" lvl="2" indent="0" algn="l" rtl="0">
              <a:spcBef>
                <a:spcPts val="480"/>
              </a:spcBef>
              <a:spcAft>
                <a:spcPts val="0"/>
              </a:spcAft>
              <a:buSzPts val="1680"/>
              <a:buNone/>
            </a:pPr>
            <a:r>
              <a:rPr lang="en-US" i="1"/>
              <a:t>informed about products</a:t>
            </a:r>
            <a:endParaRPr/>
          </a:p>
          <a:p>
            <a:pPr marL="342900" lvl="0" indent="-200660" algn="l" rtl="0">
              <a:spcBef>
                <a:spcPts val="640"/>
              </a:spcBef>
              <a:spcAft>
                <a:spcPts val="0"/>
              </a:spcAft>
              <a:buSzPts val="2240"/>
              <a:buNone/>
            </a:pPr>
            <a:endParaRPr/>
          </a:p>
          <a:p>
            <a:pPr marL="342900" lvl="0" indent="-200660" algn="l" rtl="0">
              <a:spcBef>
                <a:spcPts val="640"/>
              </a:spcBef>
              <a:spcAft>
                <a:spcPts val="0"/>
              </a:spcAft>
              <a:buSzPts val="2240"/>
              <a:buNone/>
            </a:pPr>
            <a:endParaRPr/>
          </a:p>
          <a:p>
            <a:pPr marL="342900" lvl="0" indent="-200660" algn="l" rtl="0">
              <a:spcBef>
                <a:spcPts val="640"/>
              </a:spcBef>
              <a:spcAft>
                <a:spcPts val="0"/>
              </a:spcAft>
              <a:buSzPts val="2240"/>
              <a:buNone/>
            </a:pPr>
            <a:endParaRPr/>
          </a:p>
        </p:txBody>
      </p:sp>
      <p:sp>
        <p:nvSpPr>
          <p:cNvPr id="213" name="Google Shape;213;p28" descr="data:image/jpeg;base64,/9j/4AAQSkZJRgABAQEAYABgAAD/2wBDAAoHBwkHBgoJCAkLCwoMDxkQDw4ODx4WFxIZJCAmJSMgIyIoLTkwKCo2KyIjMkQyNjs9QEBAJjBGS0U+Sjk/QD3/2wBDAQsLCw8NDx0QEB09KSMpPT09PT09PT09PT09PT09PT09PT09PT09PT09PT09PT09PT09PT09PT09PT09PT09PT3/wAARCABQAF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pRfI7tEpGQTkeuOP/AK1UkvJLiNVgiaOVWBQFSu0jk/l0z3zTnjSznleaHynY4d9uMkdjVizZGf7Q7jJB2rnHHbP+Fec3d6C2d7HS29yLq0jlB+8vP1701jWTpNyEuJbXeNn3oxnt6VpueK61K6udsPeV0Ru3WqV87LZzMjFWWNiG9OKsu3WsO8+0ogSfM+/uhx056cCkzRvlRptHZmzhk81nllTdtLd8Z/Ksuzmd9PDMxd1LLk9yDgVXiuhGqRSW0ruq8ER5OAPofSmLqFjGuEaZAWLlW6En+XPNRZ22IhU5W7s1dUsf7PsjcPcKwCbsY56fhWNAxvTAYo2zIeABuI/Dv0qa71OK8jigSQlM8iR+AOTwee+OKueHZ7fRsNM8dw3l7EaLkqc88Hnnjmk3yptAqrtqSRB7y53zALEgyFZupz6d/pUN/LYJIfMWNJHHG7kZ/pWf9ul8zEasVY4JGBtOed34elWbNoYdVS7cfaJWTbGoGPIbPXngnGcHtkVCimccLX978CGB5bRo7iS2MJVgcEclehwcDjPNdWZA6hl6EZFcx4k8QW11LHb21kytF/rpJHJJJHKj17cml0rxDbx2yQXLMpXgMR2q1KMXy3PQo4ery8zjodA7Vn3zfPD/AMC/pVlJo5oxLE6ujchlOQao6g3zR+mG/pVjmrRZyFjdXNnDcpFcSRRSL8+Gxznjnt36Vb0/Vrq3iZ1ZGfy/laRAxQ+oz6j+lVhbB15GQBnHap9Kt1vLyK3k5jb5ivrgVbjJ3aZzQqU0oqS2d3/kLp12EzJeWUF0Np2bvlG4dzjqOtV4pllbc1sUJY58tyAOewNdHfaN50apG/lJ0bavOPb0qsdMSEKka4UdutNRd9dhSnT5NN7/AIE16IHuWa2MigYBDHIyfU474NMtHMV/bhj5RaQKWI6AnB/TPNVLW2mvpBdxW8m1W2h3bapPPvz+Va1zai4tpI9Qu1QCIbSFJAyOD6kA8YHrXPyO5hFczRzF5Mt1qU7xDIklZkVfQtx/StqHSrewhJnFtcXY6pPMEhiPoSMlj9BXO7Hgu1dZMSL8wZP0wf1pssyR5LEZJPJIGT1PP41g1aW12fR39rTXLK0dvU6TSNUkaMwtHb+b80jpAu2JDuxhD3BGDk+tWby48zBKFNqOeSCO1P0DTLP+yIbr/XPcoH3HjaD2GKsNY2i3Eb3Ane2UnzUVuSpH59cd+ma7oU5Wuzya00m1DYraf4Vv7wRIyR2yyRb1aVgSR/ug571Y0jwZqemXIvbkQssO5fJjJLsOm4dvfH8q6HUYXuBB9lsmmgiCiOSObaSmOV457DrUU8M5j3/2TeB/LVFKXROOwBA7epHrWpwiXEDQIHuoRFGx27t4bafRsdP1qjNaqwDLhlPII5BFbNjIultNJcWr2tuqgyXEkwIJHA47dcflWGpLPJIrE75XYMmVBBYkEDtxQA6LS4tMhmtbJpWjcl1WZlBRvY8AjgVUvLLV720EEFpaIFPDvcZKj6AViwavPHe3ll57SQRqGj8zlhntmustdcjdo7XUoWScKAN3yufcHo34GuenXk3zNbaG9SlGD7o881rw/rWlyhlgM6EZ86EFwPUEdRWHFFPqM0jlSCu0DbGSDXsE17F9saCGVpAq7txGD1xj/wCvUEk2AecAc10KMW+ZDvJx5b6djM8PW8mn+HbO1myHiQggjB5YkfzqzJJ3q7DZmUq1xJ5MZ5A6u/0X+pqxNb2TBV+ybU6Bzwc+5zn86UqsU7CMETy2wdbaaWBXILCJtoYjoaLjWr4zQzJqk8sipk4TYsbHquOjfXFXm0hJrlUg8wqDukUvgBP97tUa6Rbzh4vPlZ4PlAUsfLBOcdx17frVJ3Ik1cwbm4lnlkkmlkkeQhnLN94jpkdOO3pVVZXikBidkOf4SRUk4KMwIbAJAJUjPvVXflxz3p6D0JrHQry+vJbrLQRyYG9vQdMDqf5V2E/l3EAiuFWVcc7h1Pr7H6VXlucyNz3qFrn3ojFRWhd77jYbC3tLt7lWleVhtBdy2B6U6S9mtJUuIRE5Q/ckGQc45+oqJ581WuHLxsoIyfX602tBGjZeK4Jbt5LpBbrPySM43gYJ/IfpVga6t8rLZRRSRtkbppNu76KOSK8+vdOvdxYpvXsFbO0elURJLbtgM8bemSK5nQi3cm9j1ix8ua1ubO8cedOg+YEqHIHT8D/Ok0rRLm3bddSxomwkrG/yq3HUdDx3rzSDxBeQrtZ/MT0arqeI45o9k7zBP7pkbb/Wh05KSlfYL6NG9fTI93O8JBjZzgjofcfU1lyIjuCVGfXFAvYZEBjb5f0rJ1HUhvEMJyc/Ma0u2ydkf//Z">
            <a:hlinkClick r:id="rId3"/>
          </p:cNvPr>
          <p:cNvSpPr/>
          <p:nvPr/>
        </p:nvSpPr>
        <p:spPr>
          <a:xfrm>
            <a:off x="4137025" y="-355600"/>
            <a:ext cx="762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4" name="Google Shape;214;p28" descr="data:image/jpeg;base64,/9j/4AAQSkZJRgABAQEAYABgAAD/2wBDAAoHBwkHBgoJCAkLCwoMDxkQDw4ODx4WFxIZJCAmJSMgIyIoLTkwKCo2KyIjMkQyNjs9QEBAJjBGS0U+Sjk/QD3/2wBDAQsLCw8NDx0QEB09KSMpPT09PT09PT09PT09PT09PT09PT09PT09PT09PT09PT09PT09PT09PT09PT09PT09PT3/wAARCABQAF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pRfI7tEpGQTkeuOP/AK1UkvJLiNVgiaOVWBQFSu0jk/l0z3zTnjSznleaHynY4d9uMkdjVizZGf7Q7jJB2rnHHbP+Fec3d6C2d7HS29yLq0jlB+8vP1701jWTpNyEuJbXeNn3oxnt6VpueK61K6udsPeV0Ru3WqV87LZzMjFWWNiG9OKsu3WsO8+0ogSfM+/uhx056cCkzRvlRptHZmzhk81nllTdtLd8Z/Ksuzmd9PDMxd1LLk9yDgVXiuhGqRSW0ruq8ER5OAPofSmLqFjGuEaZAWLlW6En+XPNRZ22IhU5W7s1dUsf7PsjcPcKwCbsY56fhWNAxvTAYo2zIeABuI/Dv0qa71OK8jigSQlM8iR+AOTwee+OKueHZ7fRsNM8dw3l7EaLkqc88Hnnjmk3yptAqrtqSRB7y53zALEgyFZupz6d/pUN/LYJIfMWNJHHG7kZ/pWf9ul8zEasVY4JGBtOed34elWbNoYdVS7cfaJWTbGoGPIbPXngnGcHtkVCimccLX978CGB5bRo7iS2MJVgcEclehwcDjPNdWZA6hl6EZFcx4k8QW11LHb21kytF/rpJHJJJHKj17cml0rxDbx2yQXLMpXgMR2q1KMXy3PQo4ery8zjodA7Vn3zfPD/AMC/pVlJo5oxLE6ujchlOQao6g3zR+mG/pVjmrRZyFjdXNnDcpFcSRRSL8+Gxznjnt36Vb0/Vrq3iZ1ZGfy/laRAxQ+oz6j+lVhbB15GQBnHap9Kt1vLyK3k5jb5ivrgVbjJ3aZzQqU0oqS2d3/kLp12EzJeWUF0Np2bvlG4dzjqOtV4pllbc1sUJY58tyAOewNdHfaN50apG/lJ0bavOPb0qsdMSEKka4UdutNRd9dhSnT5NN7/AIE16IHuWa2MigYBDHIyfU474NMtHMV/bhj5RaQKWI6AnB/TPNVLW2mvpBdxW8m1W2h3bapPPvz+Va1zai4tpI9Qu1QCIbSFJAyOD6kA8YHrXPyO5hFczRzF5Mt1qU7xDIklZkVfQtx/StqHSrewhJnFtcXY6pPMEhiPoSMlj9BXO7Hgu1dZMSL8wZP0wf1pssyR5LEZJPJIGT1PP41g1aW12fR39rTXLK0dvU6TSNUkaMwtHb+b80jpAu2JDuxhD3BGDk+tWby48zBKFNqOeSCO1P0DTLP+yIbr/XPcoH3HjaD2GKsNY2i3Eb3Ane2UnzUVuSpH59cd+ma7oU5Wuzya00m1DYraf4Vv7wRIyR2yyRb1aVgSR/ug571Y0jwZqemXIvbkQssO5fJjJLsOm4dvfH8q6HUYXuBB9lsmmgiCiOSObaSmOV457DrUU8M5j3/2TeB/LVFKXROOwBA7epHrWpwiXEDQIHuoRFGx27t4bafRsdP1qjNaqwDLhlPII5BFbNjIultNJcWr2tuqgyXEkwIJHA47dcflWGpLPJIrE75XYMmVBBYkEDtxQA6LS4tMhmtbJpWjcl1WZlBRvY8AjgVUvLLV720EEFpaIFPDvcZKj6AViwavPHe3ll57SQRqGj8zlhntmustdcjdo7XUoWScKAN3yufcHo34GuenXk3zNbaG9SlGD7o881rw/rWlyhlgM6EZ86EFwPUEdRWHFFPqM0jlSCu0DbGSDXsE17F9saCGVpAq7txGD1xj/wCvUEk2AecAc10KMW+ZDvJx5b6djM8PW8mn+HbO1myHiQggjB5YkfzqzJJ3q7DZmUq1xJ5MZ5A6u/0X+pqxNb2TBV+ybU6Bzwc+5zn86UqsU7CMETy2wdbaaWBXILCJtoYjoaLjWr4zQzJqk8sipk4TYsbHquOjfXFXm0hJrlUg8wqDukUvgBP97tUa6Rbzh4vPlZ4PlAUsfLBOcdx17frVJ3Ik1cwbm4lnlkkmlkkeQhnLN94jpkdOO3pVVZXikBidkOf4SRUk4KMwIbAJAJUjPvVXflxz3p6D0JrHQry+vJbrLQRyYG9vQdMDqf5V2E/l3EAiuFWVcc7h1Pr7H6VXlucyNz3qFrn3ojFRWhd77jYbC3tLt7lWleVhtBdy2B6U6S9mtJUuIRE5Q/ckGQc45+oqJ581WuHLxsoIyfX602tBGjZeK4Jbt5LpBbrPySM43gYJ/IfpVga6t8rLZRRSRtkbppNu76KOSK8+vdOvdxYpvXsFbO0elURJLbtgM8bemSK5nQi3cm9j1ix8ua1ubO8cedOg+YEqHIHT8D/Ok0rRLm3bddSxomwkrG/yq3HUdDx3rzSDxBeQrtZ/MT0arqeI45o9k7zBP7pkbb/Wh05KSlfYL6NG9fTI93O8JBjZzgjofcfU1lyIjuCVGfXFAvYZEBjb5f0rJ1HUhvEMJyc/Ma0u2ydkf//Z">
            <a:hlinkClick r:id="rId3"/>
          </p:cNvPr>
          <p:cNvSpPr/>
          <p:nvPr/>
        </p:nvSpPr>
        <p:spPr>
          <a:xfrm>
            <a:off x="4289425" y="-203200"/>
            <a:ext cx="762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15" name="Google Shape;215;p28" descr="http://uhaaa.com/files/imagecache/Thumbs1/2_85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07419" y="3352800"/>
            <a:ext cx="4084181" cy="30949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9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ource Sans Pro"/>
              <a:buNone/>
            </a:pPr>
            <a:r>
              <a:rPr lang="en-US"/>
              <a:t>WHY DO MARKETS FAIL?</a:t>
            </a:r>
            <a:endParaRPr/>
          </a:p>
        </p:txBody>
      </p:sp>
      <p:sp>
        <p:nvSpPr>
          <p:cNvPr id="222" name="Google Shape;222;p29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382000" cy="4846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240"/>
              <a:buChar char="✕"/>
            </a:pPr>
            <a:r>
              <a:rPr lang="en-US" i="1"/>
              <a:t>3. </a:t>
            </a:r>
            <a:r>
              <a:rPr lang="en-US" i="1" u="sng"/>
              <a:t>Resource Immobility</a:t>
            </a:r>
            <a:r>
              <a:rPr lang="en-US" i="1"/>
              <a:t>: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SzPts val="1960"/>
              <a:buChar char="+"/>
            </a:pPr>
            <a:r>
              <a:rPr lang="en-US" i="1"/>
              <a:t>Land, labor, and capital do not move to where returns are the highest.</a:t>
            </a:r>
            <a:endParaRPr/>
          </a:p>
          <a:p>
            <a:pPr marL="457200" lvl="1" indent="0" algn="l" rtl="0">
              <a:spcBef>
                <a:spcPts val="560"/>
              </a:spcBef>
              <a:spcAft>
                <a:spcPts val="0"/>
              </a:spcAft>
              <a:buSzPts val="1960"/>
              <a:buNone/>
            </a:pPr>
            <a:endParaRPr i="1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SzPts val="2240"/>
              <a:buChar char="✕"/>
            </a:pPr>
            <a:r>
              <a:rPr lang="en-US" i="1"/>
              <a:t>4. </a:t>
            </a:r>
            <a:r>
              <a:rPr lang="en-US" b="1" i="1" u="sng"/>
              <a:t>PUBLIC GOODS </a:t>
            </a:r>
            <a:r>
              <a:rPr lang="en-US" i="1" u="sng"/>
              <a:t>(need for</a:t>
            </a:r>
            <a:r>
              <a:rPr lang="en-US" i="1"/>
              <a:t>): 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SzPts val="1960"/>
              <a:buChar char="+"/>
            </a:pPr>
            <a:r>
              <a:rPr lang="en-US" i="1"/>
              <a:t>Products collectively used</a:t>
            </a:r>
            <a:endParaRPr/>
          </a:p>
          <a:p>
            <a:pPr marL="457200" lvl="1" indent="0" algn="l" rtl="0">
              <a:spcBef>
                <a:spcPts val="560"/>
              </a:spcBef>
              <a:spcAft>
                <a:spcPts val="0"/>
              </a:spcAft>
              <a:buSzPts val="1960"/>
              <a:buNone/>
            </a:pPr>
            <a:r>
              <a:rPr lang="en-US" i="1"/>
              <a:t>     by everyone.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SzPts val="1960"/>
              <a:buChar char="+"/>
            </a:pPr>
            <a:r>
              <a:rPr lang="en-US" i="1"/>
              <a:t>Markets would not supply </a:t>
            </a:r>
            <a:endParaRPr/>
          </a:p>
          <a:p>
            <a:pPr marL="457200" lvl="1" indent="0" algn="l" rtl="0">
              <a:spcBef>
                <a:spcPts val="560"/>
              </a:spcBef>
              <a:spcAft>
                <a:spcPts val="0"/>
              </a:spcAft>
              <a:buSzPts val="1960"/>
              <a:buNone/>
            </a:pPr>
            <a:r>
              <a:rPr lang="en-US" i="1"/>
              <a:t>     these (no incentive)</a:t>
            </a:r>
            <a:endParaRPr/>
          </a:p>
          <a:p>
            <a:pPr marL="742950" lvl="1" indent="-161290" algn="l" rtl="0">
              <a:spcBef>
                <a:spcPts val="560"/>
              </a:spcBef>
              <a:spcAft>
                <a:spcPts val="0"/>
              </a:spcAft>
              <a:buSzPts val="1960"/>
              <a:buNone/>
            </a:pPr>
            <a:endParaRPr i="1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SzPts val="2240"/>
              <a:buNone/>
            </a:pPr>
            <a:endParaRPr i="1"/>
          </a:p>
          <a:p>
            <a:pPr marL="342900" lvl="0" indent="-200660" algn="l" rtl="0">
              <a:spcBef>
                <a:spcPts val="640"/>
              </a:spcBef>
              <a:spcAft>
                <a:spcPts val="0"/>
              </a:spcAft>
              <a:buSzPts val="2240"/>
              <a:buNone/>
            </a:pPr>
            <a:endParaRPr/>
          </a:p>
          <a:p>
            <a:pPr marL="342900" lvl="0" indent="-200660" algn="l" rtl="0">
              <a:spcBef>
                <a:spcPts val="640"/>
              </a:spcBef>
              <a:spcAft>
                <a:spcPts val="0"/>
              </a:spcAft>
              <a:buSzPts val="2240"/>
              <a:buNone/>
            </a:pPr>
            <a:endParaRPr/>
          </a:p>
          <a:p>
            <a:pPr marL="342900" lvl="0" indent="-200660" algn="l" rtl="0">
              <a:spcBef>
                <a:spcPts val="640"/>
              </a:spcBef>
              <a:spcAft>
                <a:spcPts val="0"/>
              </a:spcAft>
              <a:buSzPts val="2240"/>
              <a:buNone/>
            </a:pPr>
            <a:endParaRPr/>
          </a:p>
        </p:txBody>
      </p:sp>
      <p:pic>
        <p:nvPicPr>
          <p:cNvPr id="223" name="Google Shape;223;p29" descr="http://3.bp.blogspot.com/_dIepPnI1Wmo/TUCPCG0j6yI/AAAAAAAAAr8/7Vut9QoaacQ/s1600/Funny-Road-Signs-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1200" y="2743200"/>
            <a:ext cx="2643624" cy="3762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0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ource Sans Pro"/>
              <a:buNone/>
            </a:pPr>
            <a:r>
              <a:rPr lang="en-US"/>
              <a:t>WHY DO MARKETS FAIL?</a:t>
            </a:r>
            <a:endParaRPr/>
          </a:p>
        </p:txBody>
      </p:sp>
      <p:sp>
        <p:nvSpPr>
          <p:cNvPr id="230" name="Google Shape;230;p30"/>
          <p:cNvSpPr txBox="1">
            <a:spLocks noGrp="1"/>
          </p:cNvSpPr>
          <p:nvPr>
            <p:ph type="body" idx="1"/>
          </p:nvPr>
        </p:nvSpPr>
        <p:spPr>
          <a:xfrm>
            <a:off x="228600" y="1143000"/>
            <a:ext cx="8382000" cy="4846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SzPts val="1260"/>
              <a:buNone/>
            </a:pPr>
            <a:endParaRPr sz="180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SzPts val="2240"/>
              <a:buChar char="✕"/>
            </a:pPr>
            <a:r>
              <a:rPr lang="en-US"/>
              <a:t>5. </a:t>
            </a:r>
            <a:r>
              <a:rPr lang="en-US" b="1" u="sng"/>
              <a:t>EXTERNALITIES: </a:t>
            </a:r>
            <a:r>
              <a:rPr lang="en-US"/>
              <a:t>unintended side effect that neither benefits or harms. 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SzPts val="2240"/>
              <a:buNone/>
            </a:pP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SzPts val="1960"/>
              <a:buChar char="+"/>
            </a:pPr>
            <a:r>
              <a:rPr lang="en-US" b="1" u="sng"/>
              <a:t>NEGATIVE EXTERNALITY: </a:t>
            </a:r>
            <a:endParaRPr/>
          </a:p>
          <a:p>
            <a:pPr marL="457200" lvl="1" indent="0" algn="l" rtl="0">
              <a:spcBef>
                <a:spcPts val="560"/>
              </a:spcBef>
              <a:spcAft>
                <a:spcPts val="0"/>
              </a:spcAft>
              <a:buSzPts val="1960"/>
              <a:buNone/>
            </a:pPr>
            <a:r>
              <a:rPr lang="en-US"/>
              <a:t>harmful unintended side effect</a:t>
            </a:r>
            <a:endParaRPr/>
          </a:p>
          <a:p>
            <a:pPr marL="457200" lvl="1" indent="0" algn="l" rtl="0">
              <a:spcBef>
                <a:spcPts val="560"/>
              </a:spcBef>
              <a:spcAft>
                <a:spcPts val="0"/>
              </a:spcAft>
              <a:buSzPts val="1960"/>
              <a:buNone/>
            </a:pP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SzPts val="1960"/>
              <a:buChar char="+"/>
            </a:pPr>
            <a:r>
              <a:rPr lang="en-US" b="1" u="sng"/>
              <a:t>POSITIVE EXTERNALITY</a:t>
            </a:r>
            <a:r>
              <a:rPr lang="en-US"/>
              <a:t>: </a:t>
            </a:r>
            <a:endParaRPr/>
          </a:p>
          <a:p>
            <a:pPr marL="457200" lvl="1" indent="0" algn="l" rtl="0">
              <a:spcBef>
                <a:spcPts val="560"/>
              </a:spcBef>
              <a:spcAft>
                <a:spcPts val="0"/>
              </a:spcAft>
              <a:buSzPts val="1960"/>
              <a:buNone/>
            </a:pPr>
            <a:r>
              <a:rPr lang="en-US"/>
              <a:t> beneficial unintended side effect</a:t>
            </a:r>
            <a:endParaRPr/>
          </a:p>
          <a:p>
            <a:pPr marL="342900" lvl="0" indent="-200660" algn="l" rtl="0">
              <a:spcBef>
                <a:spcPts val="640"/>
              </a:spcBef>
              <a:spcAft>
                <a:spcPts val="0"/>
              </a:spcAft>
              <a:buSzPts val="2240"/>
              <a:buNone/>
            </a:pPr>
            <a:endParaRPr/>
          </a:p>
          <a:p>
            <a:pPr marL="342900" lvl="0" indent="-200660" algn="l" rtl="0">
              <a:spcBef>
                <a:spcPts val="640"/>
              </a:spcBef>
              <a:spcAft>
                <a:spcPts val="0"/>
              </a:spcAft>
              <a:buSzPts val="2240"/>
              <a:buNone/>
            </a:pPr>
            <a:endParaRPr/>
          </a:p>
          <a:p>
            <a:pPr marL="342900" lvl="0" indent="-200660" algn="l" rtl="0">
              <a:spcBef>
                <a:spcPts val="640"/>
              </a:spcBef>
              <a:spcAft>
                <a:spcPts val="0"/>
              </a:spcAft>
              <a:buSzPts val="2240"/>
              <a:buNone/>
            </a:pPr>
            <a:endParaRPr/>
          </a:p>
        </p:txBody>
      </p:sp>
      <p:pic>
        <p:nvPicPr>
          <p:cNvPr id="231" name="Google Shape;231;p30" descr="http://files.worldfishingnetwork.com/Images/news/large/factory_pollutio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38800" y="2690191"/>
            <a:ext cx="3354535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0" descr="http://ts1.mm.bing.net/th?id=I.4854705404772860&amp;pid=1.7&amp;w=202&amp;h=110&amp;c=7&amp;rs=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5181600"/>
            <a:ext cx="1924050" cy="1047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1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ource Sans Pro"/>
              <a:buNone/>
            </a:pPr>
            <a:r>
              <a:rPr lang="en-US"/>
              <a:t>CORRECTING MARKET FAILURES</a:t>
            </a:r>
            <a:endParaRPr/>
          </a:p>
        </p:txBody>
      </p:sp>
      <p:sp>
        <p:nvSpPr>
          <p:cNvPr id="239" name="Google Shape;239;p31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240"/>
              <a:buChar char="✕"/>
            </a:pPr>
            <a:r>
              <a:rPr lang="en-US" i="1"/>
              <a:t>THINK-PAIR-SHARE: </a:t>
            </a:r>
            <a:r>
              <a:rPr lang="en-US"/>
              <a:t>What are ways the government can help prevent the failure of markets?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ource Sans Pro"/>
              <a:buNone/>
            </a:pPr>
            <a:r>
              <a:rPr lang="en-US"/>
              <a:t>BELLWORK</a:t>
            </a:r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382000" cy="438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SzPts val="3080"/>
              <a:buChar char="✕"/>
            </a:pPr>
            <a:r>
              <a:rPr lang="en-US" sz="4400"/>
              <a:t>IS IT EVER “OK” FOR THE GOVERNMENT TO REGULATE PRICES?</a:t>
            </a:r>
            <a:endParaRPr/>
          </a:p>
          <a:p>
            <a:pPr marL="457200" lvl="1" indent="0" algn="l" rtl="0">
              <a:spcBef>
                <a:spcPts val="560"/>
              </a:spcBef>
              <a:spcAft>
                <a:spcPts val="0"/>
              </a:spcAft>
              <a:buSzPts val="1960"/>
              <a:buNone/>
            </a:pPr>
            <a:r>
              <a:rPr lang="en-US"/>
              <a:t>					Why/Why Not?</a:t>
            </a:r>
            <a:endParaRPr/>
          </a:p>
          <a:p>
            <a:pPr marL="342900" lvl="0" indent="-200660" algn="l" rtl="0">
              <a:spcBef>
                <a:spcPts val="640"/>
              </a:spcBef>
              <a:spcAft>
                <a:spcPts val="0"/>
              </a:spcAft>
              <a:buSzPts val="2240"/>
              <a:buNone/>
            </a:pPr>
            <a:endParaRPr/>
          </a:p>
          <a:p>
            <a:pPr marL="342900" lvl="0" indent="-200660" algn="l" rtl="0">
              <a:spcBef>
                <a:spcPts val="640"/>
              </a:spcBef>
              <a:spcAft>
                <a:spcPts val="0"/>
              </a:spcAft>
              <a:buSzPts val="2240"/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2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ource Sans Pro"/>
              <a:buNone/>
            </a:pPr>
            <a:r>
              <a:rPr lang="en-US"/>
              <a:t>IMPROVING ECONOMIC EFFICIENCY</a:t>
            </a:r>
            <a:endParaRPr/>
          </a:p>
        </p:txBody>
      </p:sp>
      <p:sp>
        <p:nvSpPr>
          <p:cNvPr id="246" name="Google Shape;246;p32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240"/>
              <a:buChar char="✕"/>
            </a:pPr>
            <a:r>
              <a:rPr lang="en-US" i="1"/>
              <a:t>The government has the ability to correct two market failures: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SzPts val="1960"/>
              <a:buChar char="+"/>
            </a:pPr>
            <a:r>
              <a:rPr lang="en-US"/>
              <a:t>Protect Competition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SzPts val="1960"/>
              <a:buChar char="+"/>
            </a:pPr>
            <a:r>
              <a:rPr lang="en-US"/>
              <a:t>Improving Economic Efficiency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3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ource Sans Pro"/>
              <a:buNone/>
            </a:pPr>
            <a:r>
              <a:rPr lang="en-US"/>
              <a:t>PROTECTING COMPETITION</a:t>
            </a:r>
            <a:endParaRPr/>
          </a:p>
        </p:txBody>
      </p:sp>
      <p:sp>
        <p:nvSpPr>
          <p:cNvPr id="253" name="Google Shape;253;p33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240"/>
              <a:buChar char="✕"/>
            </a:pPr>
            <a:r>
              <a:rPr lang="en-US"/>
              <a:t>The government restricts the formation of trusts and monopolies through legislation.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SzPts val="1960"/>
              <a:buChar char="+"/>
            </a:pPr>
            <a:r>
              <a:rPr lang="en-US" b="1" u="sng"/>
              <a:t>SHERMAN ANTITRUST ACT</a:t>
            </a:r>
            <a:r>
              <a:rPr lang="en-US"/>
              <a:t>: Law that makes monopolies and trusts illegal.</a:t>
            </a:r>
            <a:endParaRPr/>
          </a:p>
        </p:txBody>
      </p:sp>
      <p:pic>
        <p:nvPicPr>
          <p:cNvPr id="254" name="Google Shape;254;p33" descr="http://ts1.mm.bing.net/th?id=I.5056637559113288&amp;pid=1.7&amp;w=246&amp;h=112&amp;c=7&amp;rs=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3991" y="3755396"/>
            <a:ext cx="3849457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3" descr="http://ts2.mm.bing.net/th?id=I.4852175655142277&amp;pid=1.7&amp;w=187&amp;h=135&amp;c=7&amp;rs=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34000" y="3586492"/>
            <a:ext cx="2895600" cy="2090408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3"/>
          <p:cNvSpPr txBox="1"/>
          <p:nvPr/>
        </p:nvSpPr>
        <p:spPr>
          <a:xfrm>
            <a:off x="1600200" y="5845804"/>
            <a:ext cx="66294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 2001, the Federal Government blocked a merger between U.S. Airways and United citing it would limit competition within the airline industry.</a:t>
            </a: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4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ource Sans Pro"/>
              <a:buNone/>
            </a:pPr>
            <a:r>
              <a:rPr lang="en-US"/>
              <a:t>IMPROVING ECONOMIC EFFICIENCY</a:t>
            </a:r>
            <a:endParaRPr/>
          </a:p>
        </p:txBody>
      </p:sp>
      <p:sp>
        <p:nvSpPr>
          <p:cNvPr id="263" name="Google Shape;263;p34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57150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Char char="✕"/>
            </a:pPr>
            <a:r>
              <a:rPr lang="en-US"/>
              <a:t>Correcting Inadequate Information: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1960"/>
              <a:buChar char="+"/>
            </a:pPr>
            <a:r>
              <a:rPr lang="en-US" b="1" u="sng"/>
              <a:t>PUBLIC DISCLOSURES: </a:t>
            </a:r>
            <a:r>
              <a:rPr lang="en-US"/>
              <a:t>the requirement that businesses reveal certain information to the public.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1960"/>
              <a:buChar char="+"/>
            </a:pPr>
            <a:r>
              <a:rPr lang="en-US"/>
              <a:t>“Truth in Advertising Laws” prevent sellers from making false claims about their product.</a:t>
            </a:r>
            <a:endParaRPr/>
          </a:p>
        </p:txBody>
      </p:sp>
      <p:pic>
        <p:nvPicPr>
          <p:cNvPr id="264" name="Google Shape;264;p34" descr="http://pubrecord.org/wordpress/wp-content/uploads/2009/09/enron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9800" y="1371600"/>
            <a:ext cx="1523999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4" descr="http://iml.jou.ufl.edu/projects/spring08/Cantwell/images/nervetonic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0" y="3162300"/>
            <a:ext cx="2895600" cy="335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5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ource Sans Pro"/>
              <a:buNone/>
            </a:pPr>
            <a:r>
              <a:rPr lang="en-US"/>
              <a:t>IMPROVING ECONOMIC EFFICIENCY</a:t>
            </a:r>
            <a:endParaRPr/>
          </a:p>
        </p:txBody>
      </p:sp>
      <p:sp>
        <p:nvSpPr>
          <p:cNvPr id="272" name="Google Shape;272;p35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57150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240"/>
              <a:buChar char="✕"/>
            </a:pPr>
            <a:r>
              <a:rPr lang="en-US"/>
              <a:t>Providing Public Goods: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SzPts val="1960"/>
              <a:buChar char="+"/>
            </a:pPr>
            <a:r>
              <a:rPr lang="en-US"/>
              <a:t>Roads, highways, bridges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SzPts val="1960"/>
              <a:buChar char="+"/>
            </a:pPr>
            <a:r>
              <a:rPr lang="en-US"/>
              <a:t>Schools, museums, libraries</a:t>
            </a:r>
            <a:endParaRPr/>
          </a:p>
        </p:txBody>
      </p:sp>
      <p:pic>
        <p:nvPicPr>
          <p:cNvPr id="273" name="Google Shape;273;p35" descr="http://hessel.org/media/mp3s/2009/weld/highway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8407" y="1402080"/>
            <a:ext cx="3387462" cy="2257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35" descr="http://www.fundaykiosk.com/data/images/Funday/BritishMuseum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88280" y="4031703"/>
            <a:ext cx="3557589" cy="237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35" descr="http://1.bp.blogspot.com/_25yPkAUjSf8/THSIKbI5LnI/AAAAAAAAAAU/DCeoisCObdU/s1600/back+to+school+funny+1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4800" y="3448088"/>
            <a:ext cx="4741731" cy="2967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6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ource Sans Pro"/>
              <a:buNone/>
            </a:pPr>
            <a:r>
              <a:rPr lang="en-US"/>
              <a:t>FOCUS QUESTION	</a:t>
            </a:r>
            <a:endParaRPr/>
          </a:p>
        </p:txBody>
      </p:sp>
      <p:sp>
        <p:nvSpPr>
          <p:cNvPr id="282" name="Google Shape;282;p36"/>
          <p:cNvSpPr txBox="1">
            <a:spLocks noGrp="1"/>
          </p:cNvSpPr>
          <p:nvPr>
            <p:ph type="body" idx="1"/>
          </p:nvPr>
        </p:nvSpPr>
        <p:spPr>
          <a:xfrm>
            <a:off x="304800" y="1981201"/>
            <a:ext cx="8686800" cy="3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080"/>
              <a:buNone/>
            </a:pPr>
            <a:r>
              <a:rPr lang="en-US" sz="4400"/>
              <a:t>WHY DO MARKETS FAIL AND WHAT CAN THE GOVERNMENT DO TO PREVENT THEM FROM FAILING?</a:t>
            </a:r>
            <a:endParaRPr sz="4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ource Sans Pro"/>
              <a:buNone/>
            </a:pPr>
            <a:r>
              <a:rPr lang="en-US"/>
              <a:t>FOCUS QUESTION	</a:t>
            </a:r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body" idx="1"/>
          </p:nvPr>
        </p:nvSpPr>
        <p:spPr>
          <a:xfrm>
            <a:off x="304800" y="1981201"/>
            <a:ext cx="8686800" cy="3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080"/>
              <a:buNone/>
            </a:pPr>
            <a:r>
              <a:rPr lang="en-US" sz="4400"/>
              <a:t>WHAT ARE THE FOUR TYPES OF MARKET STRUCTURES &amp; WHAT ROLE DOES THE GOVERNMENT PLAY?</a:t>
            </a:r>
            <a:endParaRPr sz="4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" name="Google Shape;118;p16"/>
          <p:cNvGraphicFramePr/>
          <p:nvPr/>
        </p:nvGraphicFramePr>
        <p:xfrm>
          <a:off x="228600" y="1643327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{4CFB8C4D-32E3-42CC-BC91-3B2CC6A965F9}</a:tableStyleId>
              </a:tblPr>
              <a:tblGrid>
                <a:gridCol w="1737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7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7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7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7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2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</a:rPr>
                        <a:t>PERFECT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</a:rPr>
                        <a:t>COMPETITION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</a:rPr>
                        <a:t>MONOPOLISTIC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</a:rPr>
                        <a:t>COMPETITION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</a:rPr>
                        <a:t>OLIGOPOLY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</a:rPr>
                        <a:t>MONOPOLY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How many suppliers are there?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2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What influence do firms have over price?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2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How much competition exists?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2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Are all firms selling identical products?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2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Is it easy or difficult to enter the market?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9" name="Google Shape;119;p16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ource Sans Pro"/>
              <a:buNone/>
            </a:pPr>
            <a:r>
              <a:rPr lang="en-US"/>
              <a:t>MARKET STRUCTURES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ource Sans Pro"/>
              <a:buNone/>
            </a:pPr>
            <a:r>
              <a:rPr lang="en-US"/>
              <a:t>WHAT IS “GOOD COMPETITION”?</a:t>
            </a:r>
            <a:endParaRPr/>
          </a:p>
        </p:txBody>
      </p:sp>
      <p:sp>
        <p:nvSpPr>
          <p:cNvPr id="126" name="Google Shape;126;p17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382000" cy="438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240"/>
              <a:buChar char="✕"/>
            </a:pPr>
            <a:r>
              <a:rPr lang="en-US" b="1" u="sng"/>
              <a:t>PERFECT COMPETITION: </a:t>
            </a:r>
            <a:r>
              <a:rPr lang="en-US"/>
              <a:t>A market structure that requires a set of ideal conditions: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SzPts val="1960"/>
              <a:buChar char="+"/>
            </a:pPr>
            <a:r>
              <a:rPr lang="en-US"/>
              <a:t>Large # of buyers and sellers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SzPts val="1960"/>
              <a:buChar char="+"/>
            </a:pPr>
            <a:r>
              <a:rPr lang="en-US"/>
              <a:t>Identical products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SzPts val="1960"/>
              <a:buChar char="+"/>
            </a:pPr>
            <a:r>
              <a:rPr lang="en-US"/>
              <a:t>Buyers and sellers act independently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SzPts val="1960"/>
              <a:buChar char="+"/>
            </a:pPr>
            <a:r>
              <a:rPr lang="en-US"/>
              <a:t>Buyers and sellers are well-informed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SzPts val="1960"/>
              <a:buChar char="+"/>
            </a:pPr>
            <a:r>
              <a:rPr lang="en-US"/>
              <a:t>Buyers and sellers are free to enter into, conduct, or get out of business.</a:t>
            </a:r>
            <a:endParaRPr/>
          </a:p>
          <a:p>
            <a:pPr marL="742950" lvl="1" indent="-161290" algn="l" rtl="0">
              <a:spcBef>
                <a:spcPts val="560"/>
              </a:spcBef>
              <a:spcAft>
                <a:spcPts val="0"/>
              </a:spcAft>
              <a:buSzPts val="1960"/>
              <a:buNone/>
            </a:pPr>
            <a:endParaRPr/>
          </a:p>
          <a:p>
            <a:pPr marL="342900" lvl="0" indent="-200660" algn="l" rtl="0">
              <a:spcBef>
                <a:spcPts val="640"/>
              </a:spcBef>
              <a:spcAft>
                <a:spcPts val="0"/>
              </a:spcAft>
              <a:buSzPts val="2240"/>
              <a:buNone/>
            </a:pPr>
            <a:endParaRPr/>
          </a:p>
          <a:p>
            <a:pPr marL="342900" lvl="0" indent="-200660" algn="l" rtl="0">
              <a:spcBef>
                <a:spcPts val="640"/>
              </a:spcBef>
              <a:spcAft>
                <a:spcPts val="0"/>
              </a:spcAft>
              <a:buSzPts val="2240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ource Sans Pro"/>
              <a:buNone/>
            </a:pPr>
            <a:r>
              <a:rPr lang="en-US"/>
              <a:t>MONOPOLISTIC COMPETITION</a:t>
            </a:r>
            <a:endParaRPr/>
          </a:p>
        </p:txBody>
      </p:sp>
      <p:sp>
        <p:nvSpPr>
          <p:cNvPr id="133" name="Google Shape;133;p18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382000" cy="4846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240"/>
              <a:buChar char="✕"/>
            </a:pPr>
            <a:r>
              <a:rPr lang="en-US" b="1" u="sng"/>
              <a:t>MONOPOLISTIC COMPETITION: </a:t>
            </a:r>
            <a:r>
              <a:rPr lang="en-US"/>
              <a:t> Market structure that has all the conditions of Perfect Competition except for identical products. </a:t>
            </a:r>
            <a:endParaRPr/>
          </a:p>
          <a:p>
            <a:pPr marL="342900" lvl="0" indent="-271780" algn="l" rtl="0">
              <a:spcBef>
                <a:spcPts val="320"/>
              </a:spcBef>
              <a:spcAft>
                <a:spcPts val="0"/>
              </a:spcAft>
              <a:buSzPts val="1120"/>
              <a:buNone/>
            </a:pPr>
            <a:endParaRPr sz="1600"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SzPts val="1960"/>
              <a:buChar char="+"/>
            </a:pPr>
            <a:r>
              <a:rPr lang="en-US"/>
              <a:t>Characterized by </a:t>
            </a:r>
            <a:r>
              <a:rPr lang="en-US" b="1" u="sng"/>
              <a:t>PRODUCT DIFFERENTIATION</a:t>
            </a:r>
            <a:r>
              <a:rPr lang="en-US"/>
              <a:t>—real or perceived differences</a:t>
            </a:r>
            <a:endParaRPr/>
          </a:p>
          <a:p>
            <a:pPr marL="742950" lvl="1" indent="-214630" algn="l" rtl="0">
              <a:spcBef>
                <a:spcPts val="320"/>
              </a:spcBef>
              <a:spcAft>
                <a:spcPts val="0"/>
              </a:spcAft>
              <a:buSzPts val="1120"/>
              <a:buNone/>
            </a:pPr>
            <a:endParaRPr sz="1600"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SzPts val="1960"/>
              <a:buChar char="+"/>
            </a:pPr>
            <a:r>
              <a:rPr lang="en-US"/>
              <a:t>To make products stand out, competitors rely on </a:t>
            </a:r>
            <a:r>
              <a:rPr lang="en-US" b="1" u="sng"/>
              <a:t>NONPRICE COMPETITION </a:t>
            </a:r>
            <a:r>
              <a:rPr lang="en-US"/>
              <a:t>—the use of advertising, giveaways, or other promotions.</a:t>
            </a:r>
            <a:endParaRPr/>
          </a:p>
          <a:p>
            <a:pPr marL="342900" lvl="0" indent="-200660" algn="l" rtl="0">
              <a:spcBef>
                <a:spcPts val="640"/>
              </a:spcBef>
              <a:spcAft>
                <a:spcPts val="0"/>
              </a:spcAft>
              <a:buSzPts val="2240"/>
              <a:buNone/>
            </a:pPr>
            <a:endParaRPr/>
          </a:p>
          <a:p>
            <a:pPr marL="342900" lvl="0" indent="-200660" algn="l" rtl="0">
              <a:spcBef>
                <a:spcPts val="640"/>
              </a:spcBef>
              <a:spcAft>
                <a:spcPts val="0"/>
              </a:spcAft>
              <a:buSzPts val="2240"/>
              <a:buNone/>
            </a:pP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SzPts val="2240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ource Sans Pro"/>
              <a:buNone/>
            </a:pPr>
            <a:r>
              <a:rPr lang="en-US"/>
              <a:t>OLIGOPOLY</a:t>
            </a:r>
            <a:endParaRPr/>
          </a:p>
        </p:txBody>
      </p:sp>
      <p:sp>
        <p:nvSpPr>
          <p:cNvPr id="140" name="Google Shape;140;p19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382000" cy="4846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240"/>
              <a:buChar char="✕"/>
            </a:pPr>
            <a:r>
              <a:rPr lang="en-US" b="1" u="sng"/>
              <a:t>OLIGOPOLY:</a:t>
            </a:r>
            <a:r>
              <a:rPr lang="en-US" b="1"/>
              <a:t>  </a:t>
            </a:r>
            <a:r>
              <a:rPr lang="en-US"/>
              <a:t>Market structure in which a few very large sellers dominate the industry.</a:t>
            </a:r>
            <a:endParaRPr/>
          </a:p>
          <a:p>
            <a:pPr marL="342900" lvl="0" indent="-271780" algn="l" rtl="0">
              <a:spcBef>
                <a:spcPts val="320"/>
              </a:spcBef>
              <a:spcAft>
                <a:spcPts val="0"/>
              </a:spcAft>
              <a:buSzPts val="1120"/>
              <a:buNone/>
            </a:pPr>
            <a:endParaRPr sz="1600"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SzPts val="1960"/>
              <a:buChar char="+"/>
            </a:pPr>
            <a:r>
              <a:rPr lang="en-US"/>
              <a:t>Products may have distinct features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SzPts val="1960"/>
              <a:buChar char="+"/>
            </a:pPr>
            <a:r>
              <a:rPr lang="en-US"/>
              <a:t>Tend to act together with price changes so many firms prefer to compete on a non-price basis.</a:t>
            </a:r>
            <a:endParaRPr/>
          </a:p>
          <a:p>
            <a:pPr marL="1143000" lvl="2" indent="-228600" algn="l" rtl="0">
              <a:spcBef>
                <a:spcPts val="480"/>
              </a:spcBef>
              <a:spcAft>
                <a:spcPts val="0"/>
              </a:spcAft>
              <a:buSzPts val="1680"/>
              <a:buChar char="✕"/>
            </a:pPr>
            <a:r>
              <a:rPr lang="en-US"/>
              <a:t>Can lead to </a:t>
            </a:r>
            <a:r>
              <a:rPr lang="en-US" b="1" u="sng"/>
              <a:t>PRICE-FIXING</a:t>
            </a:r>
            <a:r>
              <a:rPr lang="en-US"/>
              <a:t>, or agreeing to charge the same amount for a product.</a:t>
            </a:r>
            <a:endParaRPr/>
          </a:p>
          <a:p>
            <a:pPr marL="742950" lvl="1" indent="-214630" algn="l" rtl="0">
              <a:spcBef>
                <a:spcPts val="320"/>
              </a:spcBef>
              <a:spcAft>
                <a:spcPts val="0"/>
              </a:spcAft>
              <a:buSzPts val="1120"/>
              <a:buNone/>
            </a:pPr>
            <a:endParaRPr sz="1600"/>
          </a:p>
          <a:p>
            <a:pPr marL="342900" lvl="0" indent="-200660" algn="l" rtl="0">
              <a:spcBef>
                <a:spcPts val="640"/>
              </a:spcBef>
              <a:spcAft>
                <a:spcPts val="0"/>
              </a:spcAft>
              <a:buSzPts val="2240"/>
              <a:buNone/>
            </a:pPr>
            <a:endParaRPr/>
          </a:p>
          <a:p>
            <a:pPr marL="342900" lvl="0" indent="-200660" algn="l" rtl="0">
              <a:spcBef>
                <a:spcPts val="640"/>
              </a:spcBef>
              <a:spcAft>
                <a:spcPts val="0"/>
              </a:spcAft>
              <a:buSzPts val="2240"/>
              <a:buNone/>
            </a:pP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SzPts val="2240"/>
              <a:buNone/>
            </a:pPr>
            <a:endParaRPr/>
          </a:p>
        </p:txBody>
      </p:sp>
      <p:pic>
        <p:nvPicPr>
          <p:cNvPr id="141" name="Google Shape;141;p19" descr="http://ts4.mm.bing.net/th?id=H.4818962866831783&amp;pid=1.7&amp;w=195&amp;h=146&amp;c=7&amp;rs=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90104" y="4953000"/>
            <a:ext cx="1857375" cy="1390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9" descr="http://ts1.mm.bing.net/th?id=H.4912648992851208&amp;pid=1.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62400" y="5362575"/>
            <a:ext cx="1236345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9" descr="http://ts1.mm.bing.net/th?id=H.4948649357871304&amp;pid=1.7&amp;w=116&amp;h=138&amp;c=7&amp;rs=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86400" y="5334000"/>
            <a:ext cx="1104900" cy="1314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ource Sans Pro"/>
              <a:buNone/>
            </a:pPr>
            <a:r>
              <a:rPr lang="en-US"/>
              <a:t>TYPES OF MONOPOLIES</a:t>
            </a:r>
            <a:endParaRPr/>
          </a:p>
        </p:txBody>
      </p:sp>
      <p:sp>
        <p:nvSpPr>
          <p:cNvPr id="150" name="Google Shape;150;p20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382000" cy="4846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240"/>
              <a:buChar char="✕"/>
            </a:pPr>
            <a:r>
              <a:rPr lang="en-US" b="1" u="sng"/>
              <a:t>NATURAL MONOPOLY: </a:t>
            </a:r>
            <a:r>
              <a:rPr lang="en-US"/>
              <a:t>A situation where the costs of production are minimized by having a single firm produce the product.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SzPts val="1960"/>
              <a:buChar char="+"/>
            </a:pPr>
            <a:r>
              <a:rPr lang="en-US"/>
              <a:t>Example: ?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SzPts val="2240"/>
              <a:buChar char="✕"/>
            </a:pPr>
            <a:r>
              <a:rPr lang="en-US" b="1" u="sng"/>
              <a:t>GEOGRAPHIC MONOPOLY</a:t>
            </a:r>
            <a:r>
              <a:rPr lang="en-US"/>
              <a:t>: A monopoly based on the absence of other sellers in a certain geographic region. </a:t>
            </a:r>
            <a:endParaRPr/>
          </a:p>
          <a:p>
            <a:pPr marL="342900" lvl="0" indent="-200660" algn="l" rtl="0">
              <a:spcBef>
                <a:spcPts val="640"/>
              </a:spcBef>
              <a:spcAft>
                <a:spcPts val="0"/>
              </a:spcAft>
              <a:buSzPts val="2240"/>
              <a:buNone/>
            </a:pPr>
            <a:endParaRPr/>
          </a:p>
          <a:p>
            <a:pPr marL="342900" lvl="0" indent="-200660" algn="l" rtl="0">
              <a:spcBef>
                <a:spcPts val="640"/>
              </a:spcBef>
              <a:spcAft>
                <a:spcPts val="0"/>
              </a:spcAft>
              <a:buSzPts val="2240"/>
              <a:buNone/>
            </a:pP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SzPts val="2240"/>
              <a:buNone/>
            </a:pPr>
            <a:endParaRPr/>
          </a:p>
        </p:txBody>
      </p:sp>
      <p:pic>
        <p:nvPicPr>
          <p:cNvPr id="151" name="Google Shape;151;p20" descr="http://ts4.mm.bing.net/th?id=I.4537689579783123&amp;pid=1.7&amp;w=215&amp;h=141&amp;c=7&amp;rs=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4724400"/>
            <a:ext cx="3505200" cy="1849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ource Sans Pro"/>
              <a:buNone/>
            </a:pPr>
            <a:r>
              <a:rPr lang="en-US"/>
              <a:t>TYPES OF MONOPOLIES</a:t>
            </a:r>
            <a:endParaRPr/>
          </a:p>
        </p:txBody>
      </p:sp>
      <p:sp>
        <p:nvSpPr>
          <p:cNvPr id="158" name="Google Shape;158;p21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382000" cy="4846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240"/>
              <a:buChar char="✕"/>
            </a:pPr>
            <a:r>
              <a:rPr lang="en-US" b="1" u="sng"/>
              <a:t>TECHNOLOGICAL MONOPOLY: </a:t>
            </a:r>
            <a:r>
              <a:rPr lang="en-US"/>
              <a:t> Monopoly based on ownership or control of a manufacturing method, process, or other scientific advance.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SzPts val="1960"/>
              <a:buChar char="+"/>
            </a:pPr>
            <a:r>
              <a:rPr lang="en-US"/>
              <a:t>Example: New drug patents</a:t>
            </a:r>
            <a:endParaRPr/>
          </a:p>
          <a:p>
            <a:pPr marL="742950" lvl="1" indent="-161290" algn="l" rtl="0">
              <a:spcBef>
                <a:spcPts val="560"/>
              </a:spcBef>
              <a:spcAft>
                <a:spcPts val="0"/>
              </a:spcAft>
              <a:buSzPts val="1960"/>
              <a:buNone/>
            </a:pP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SzPts val="2240"/>
              <a:buChar char="✕"/>
            </a:pPr>
            <a:r>
              <a:rPr lang="en-US" b="1" u="sng"/>
              <a:t>GOVERNMENT MONOPOLY</a:t>
            </a:r>
            <a:r>
              <a:rPr lang="en-US"/>
              <a:t>: a monopoly owned and operated by the government.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SzPts val="1960"/>
              <a:buChar char="+"/>
            </a:pPr>
            <a:r>
              <a:rPr lang="en-US"/>
              <a:t>Example: uranium production</a:t>
            </a:r>
            <a:endParaRPr/>
          </a:p>
          <a:p>
            <a:pPr marL="342900" lvl="0" indent="-200660" algn="l" rtl="0">
              <a:spcBef>
                <a:spcPts val="640"/>
              </a:spcBef>
              <a:spcAft>
                <a:spcPts val="0"/>
              </a:spcAft>
              <a:buSzPts val="2240"/>
              <a:buNone/>
            </a:pPr>
            <a:endParaRPr/>
          </a:p>
          <a:p>
            <a:pPr marL="342900" lvl="0" indent="-200660" algn="l" rtl="0">
              <a:spcBef>
                <a:spcPts val="640"/>
              </a:spcBef>
              <a:spcAft>
                <a:spcPts val="0"/>
              </a:spcAft>
              <a:buSzPts val="2240"/>
              <a:buNone/>
            </a:pP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SzPts val="2240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rek">
  <a:themeElements>
    <a:clrScheme name="Trek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788</Words>
  <Application>Microsoft Office PowerPoint</Application>
  <PresentationFormat>On-screen Show (4:3)</PresentationFormat>
  <Paragraphs>150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Calibri</vt:lpstr>
      <vt:lpstr>Arial</vt:lpstr>
      <vt:lpstr>Source Sans Pro</vt:lpstr>
      <vt:lpstr>Noto Sans Symbols</vt:lpstr>
      <vt:lpstr>Trek</vt:lpstr>
      <vt:lpstr>MARKET STRUCTURES</vt:lpstr>
      <vt:lpstr>BELLWORK</vt:lpstr>
      <vt:lpstr>FOCUS QUESTION </vt:lpstr>
      <vt:lpstr>MARKET STRUCTURES</vt:lpstr>
      <vt:lpstr>WHAT IS “GOOD COMPETITION”?</vt:lpstr>
      <vt:lpstr>MONOPOLISTIC COMPETITION</vt:lpstr>
      <vt:lpstr>OLIGOPOLY</vt:lpstr>
      <vt:lpstr>TYPES OF MONOPOLIES</vt:lpstr>
      <vt:lpstr>TYPES OF MONOPOLIES</vt:lpstr>
      <vt:lpstr>THE GOVERNMENT’S ROLE IN THE ECONOMY</vt:lpstr>
      <vt:lpstr>GOVERNMENTS ROLE</vt:lpstr>
      <vt:lpstr>HOW DOES THE GOVERNMENT MAINTAIN “GOOD COMPETITION”?</vt:lpstr>
      <vt:lpstr>FOCUS QUESTION </vt:lpstr>
      <vt:lpstr>RECALL</vt:lpstr>
      <vt:lpstr>FOCUS QUESTION </vt:lpstr>
      <vt:lpstr>WHY DO MARKETS FAIL?</vt:lpstr>
      <vt:lpstr>WHY DO MARKETS FAIL?</vt:lpstr>
      <vt:lpstr>WHY DO MARKETS FAIL?</vt:lpstr>
      <vt:lpstr>CORRECTING MARKET FAILURES</vt:lpstr>
      <vt:lpstr>IMPROVING ECONOMIC EFFICIENCY</vt:lpstr>
      <vt:lpstr>PROTECTING COMPETITION</vt:lpstr>
      <vt:lpstr>IMPROVING ECONOMIC EFFICIENCY</vt:lpstr>
      <vt:lpstr>IMPROVING ECONOMIC EFFICIENCY</vt:lpstr>
      <vt:lpstr>FOCUS QUESTION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 STRUCTURES</dc:title>
  <dc:creator>MIKE SPINRAD</dc:creator>
  <cp:lastModifiedBy>MIKE SPINRAD</cp:lastModifiedBy>
  <cp:revision>1</cp:revision>
  <dcterms:modified xsi:type="dcterms:W3CDTF">2020-01-28T20:25:52Z</dcterms:modified>
</cp:coreProperties>
</file>