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sldIdLst>
    <p:sldId id="294" r:id="rId6"/>
    <p:sldId id="260" r:id="rId7"/>
    <p:sldId id="262" r:id="rId8"/>
    <p:sldId id="295" r:id="rId9"/>
    <p:sldId id="261" r:id="rId10"/>
    <p:sldId id="296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s, Jennifer M" initials="IJM" lastIdx="3" clrIdx="0">
    <p:extLst>
      <p:ext uri="{19B8F6BF-5375-455C-9EA6-DF929625EA0E}">
        <p15:presenceInfo xmlns:p15="http://schemas.microsoft.com/office/powerpoint/2012/main" userId="Ives, Jennifer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1CF"/>
    <a:srgbClr val="D4ECBE"/>
    <a:srgbClr val="BAE098"/>
    <a:srgbClr val="B7DF93"/>
    <a:srgbClr val="FFFFCC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5" autoAdjust="0"/>
    <p:restoredTop sz="94688" autoAdjust="0"/>
  </p:normalViewPr>
  <p:slideViewPr>
    <p:cSldViewPr snapToGrid="0" snapToObjects="1">
      <p:cViewPr varScale="1">
        <p:scale>
          <a:sx n="69" d="100"/>
          <a:sy n="69" d="100"/>
        </p:scale>
        <p:origin x="15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78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BD391F-1BD7-418B-A5CE-F9F288884F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DFC517-AB9F-48E5-AF03-B111EAB5F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4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3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8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6F78-E8AE-7C48-9C5B-78EB51D3129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rd_immunity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oxforddictionaries.com/definition/herd_immunity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648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EconLowdownPPTbann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6"/>
            <a:ext cx="9144000" cy="1030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2064" y="1389781"/>
            <a:ext cx="7620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Herd Immunity and Positive Externalities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by Jennifer </a:t>
            </a:r>
            <a:r>
              <a:rPr lang="en-US" dirty="0" err="1" smtClean="0">
                <a:solidFill>
                  <a:srgbClr val="000000"/>
                </a:solidFill>
              </a:rPr>
              <a:t>Tontodonati</a:t>
            </a:r>
            <a:r>
              <a:rPr lang="en-US" dirty="0" smtClean="0">
                <a:solidFill>
                  <a:srgbClr val="000000"/>
                </a:solidFill>
              </a:rPr>
              <a:t> and John Tibbetts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  <a:latin typeface="Arial - 16"/>
            </a:endParaRPr>
          </a:p>
          <a:p>
            <a:endParaRPr lang="en-US" sz="1600" dirty="0" smtClean="0">
              <a:solidFill>
                <a:srgbClr val="000000"/>
              </a:solidFill>
              <a:latin typeface="Arial - 16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cs typeface="Arial" panose="020B0604020202020204" pitchFamily="34" charset="0"/>
              </a:rPr>
              <a:t>Slide 1: Diseases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Have you ever heard of these diseases?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Ebola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Measles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Mumps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Polio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Rubella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Slide 2: Data Collection</a:t>
            </a:r>
          </a:p>
          <a:p>
            <a:endParaRPr lang="en-US" sz="3200" dirty="0">
              <a:latin typeface="Frutiger 45 Ligh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37661"/>
              </p:ext>
            </p:extLst>
          </p:nvPr>
        </p:nvGraphicFramePr>
        <p:xfrm>
          <a:off x="1002506" y="1911302"/>
          <a:ext cx="6971444" cy="4262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2861">
                  <a:extLst>
                    <a:ext uri="{9D8B030D-6E8A-4147-A177-3AD203B41FA5}">
                      <a16:colId xmlns:a16="http://schemas.microsoft.com/office/drawing/2014/main" val="1657022196"/>
                    </a:ext>
                  </a:extLst>
                </a:gridCol>
                <a:gridCol w="1742861">
                  <a:extLst>
                    <a:ext uri="{9D8B030D-6E8A-4147-A177-3AD203B41FA5}">
                      <a16:colId xmlns:a16="http://schemas.microsoft.com/office/drawing/2014/main" val="3952720095"/>
                    </a:ext>
                  </a:extLst>
                </a:gridCol>
                <a:gridCol w="1742861">
                  <a:extLst>
                    <a:ext uri="{9D8B030D-6E8A-4147-A177-3AD203B41FA5}">
                      <a16:colId xmlns:a16="http://schemas.microsoft.com/office/drawing/2014/main" val="3490284814"/>
                    </a:ext>
                  </a:extLst>
                </a:gridCol>
                <a:gridCol w="1742861">
                  <a:extLst>
                    <a:ext uri="{9D8B030D-6E8A-4147-A177-3AD203B41FA5}">
                      <a16:colId xmlns:a16="http://schemas.microsoft.com/office/drawing/2014/main" val="1375682464"/>
                    </a:ext>
                  </a:extLst>
                </a:gridCol>
              </a:tblGrid>
              <a:tr h="71043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 anchor="ctr">
                    <a:solidFill>
                      <a:srgbClr val="D6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2922"/>
                  </a:ext>
                </a:extLst>
              </a:tr>
              <a:tr h="710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298457"/>
                  </a:ext>
                </a:extLst>
              </a:tr>
              <a:tr h="710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253466"/>
                  </a:ext>
                </a:extLst>
              </a:tr>
              <a:tr h="710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239298"/>
                  </a:ext>
                </a:extLst>
              </a:tr>
              <a:tr h="710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</a:t>
                      </a:r>
                      <a:r>
                        <a:rPr lang="en-US" baseline="0" dirty="0" smtClean="0"/>
                        <a:t> 3 – Start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189937"/>
                  </a:ext>
                </a:extLst>
              </a:tr>
              <a:tr h="710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</a:t>
                      </a:r>
                      <a:r>
                        <a:rPr lang="en-US" baseline="0" dirty="0" smtClean="0"/>
                        <a:t> 3 – End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13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8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Slide 3: Herd Immunity Threshold (HIT) Table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290797" y="3004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5802" y="3183212"/>
            <a:ext cx="314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86904" y="5960787"/>
            <a:ext cx="642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en.Wikipedia.org/wiki/Herd_immunity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08018"/>
              </p:ext>
            </p:extLst>
          </p:nvPr>
        </p:nvGraphicFramePr>
        <p:xfrm>
          <a:off x="637503" y="1702191"/>
          <a:ext cx="7367014" cy="4107766"/>
        </p:xfrm>
        <a:graphic>
          <a:graphicData uri="http://schemas.openxmlformats.org/drawingml/2006/table">
            <a:tbl>
              <a:tblPr firstRow="1" firstCol="1" bandRow="1"/>
              <a:tblGrid>
                <a:gridCol w="1841358">
                  <a:extLst>
                    <a:ext uri="{9D8B030D-6E8A-4147-A177-3AD203B41FA5}">
                      <a16:colId xmlns:a16="http://schemas.microsoft.com/office/drawing/2014/main" val="3364620597"/>
                    </a:ext>
                  </a:extLst>
                </a:gridCol>
                <a:gridCol w="1841358">
                  <a:extLst>
                    <a:ext uri="{9D8B030D-6E8A-4147-A177-3AD203B41FA5}">
                      <a16:colId xmlns:a16="http://schemas.microsoft.com/office/drawing/2014/main" val="2114889033"/>
                    </a:ext>
                  </a:extLst>
                </a:gridCol>
                <a:gridCol w="1842149">
                  <a:extLst>
                    <a:ext uri="{9D8B030D-6E8A-4147-A177-3AD203B41FA5}">
                      <a16:colId xmlns:a16="http://schemas.microsoft.com/office/drawing/2014/main" val="1613860229"/>
                    </a:ext>
                  </a:extLst>
                </a:gridCol>
                <a:gridCol w="1842149">
                  <a:extLst>
                    <a:ext uri="{9D8B030D-6E8A-4147-A177-3AD203B41FA5}">
                      <a16:colId xmlns:a16="http://schemas.microsoft.com/office/drawing/2014/main" val="2322114575"/>
                    </a:ext>
                  </a:extLst>
                </a:gridCol>
              </a:tblGrid>
              <a:tr h="29120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</a:t>
                      </a:r>
                      <a:r>
                        <a:rPr lang="en-US" sz="15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HITs of well-known infectious diseases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43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6346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92-95%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025344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Pertussis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droplet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92-94%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41357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Diphtheria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Saliva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83-86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396572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Rubella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droplet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992822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Smallpox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80-86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2518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Fecal-oral route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03480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Mumps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droplet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75-86%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14013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992419"/>
                  </a:ext>
                </a:extLst>
              </a:tr>
              <a:tr h="486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Ebola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(Ebola virus epidemic </a:t>
                      </a: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West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Bodily fluids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1.5-2.5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33-60%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904484"/>
                  </a:ext>
                </a:extLst>
              </a:tr>
              <a:tr h="486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Influenza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(Influenza pandemics)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droplet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1.5-1.8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33-44%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5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4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Slide 4: Negative Externality Examples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668" y="1985456"/>
            <a:ext cx="74124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Cigarette smoking creates passive smoking for non-smokers.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 loud concert at a park creates noise at a nearby quiet neighborhood.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Slide 5: Positive Externality Examples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668" y="2019830"/>
            <a:ext cx="74124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Property values for other houses in the neighborhood rise when a homeowner improves his or her house and sells it for more than it was previously worth</a:t>
            </a:r>
            <a:r>
              <a:rPr lang="en-US" sz="2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Recreation space is created when a state builds a reservoir for flood control</a:t>
            </a:r>
            <a:r>
              <a:rPr lang="en-US" sz="2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 industrial company provides first aid classes for employees to increase job safety. An employee is also equipped to save lives outside the factory.</a:t>
            </a:r>
          </a:p>
        </p:txBody>
      </p:sp>
    </p:spTree>
    <p:extLst>
      <p:ext uri="{BB962C8B-B14F-4D97-AF65-F5344CB8AC3E}">
        <p14:creationId xmlns:p14="http://schemas.microsoft.com/office/powerpoint/2010/main" val="41779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Slide 6: Vocabulary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Externality: </a:t>
            </a:r>
            <a:r>
              <a:rPr lang="en-US" sz="2000" dirty="0" smtClean="0"/>
              <a:t>A cost and/or benefit that spills over to a third party not directly involved in the production or consumption of a good or service.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Herd immunity: </a:t>
            </a:r>
            <a:r>
              <a:rPr lang="en-US" sz="2000" dirty="0" smtClean="0"/>
              <a:t>The </a:t>
            </a:r>
            <a:r>
              <a:rPr lang="en-US" sz="2000" dirty="0"/>
              <a:t>resistance to the spread of a contagious disease within a population that results if a sufficient high proportion of individuals are immune to the disease, especially through </a:t>
            </a:r>
            <a:r>
              <a:rPr lang="en-US" sz="2000" dirty="0" smtClean="0"/>
              <a:t>vaccination.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en.oxforddictionaries.com/definition/herd_immunity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Negative externality: A cost </a:t>
            </a:r>
            <a:r>
              <a:rPr lang="en-US" sz="2000" dirty="0" smtClean="0"/>
              <a:t>that </a:t>
            </a:r>
            <a:r>
              <a:rPr lang="en-US" sz="2000" dirty="0"/>
              <a:t>spills over to a third party not directly involved in the production or consumption of a good or service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Positive externality: A </a:t>
            </a:r>
            <a:r>
              <a:rPr lang="en-US" sz="2000" dirty="0" smtClean="0"/>
              <a:t>benefit </a:t>
            </a:r>
            <a:r>
              <a:rPr lang="en-US" sz="2000" dirty="0"/>
              <a:t>that spills over to a third party not directly involved in the production or consumption of a good or service.</a:t>
            </a:r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2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11F8A30916E4A92B7DAF60BF0189C" ma:contentTypeVersion="6" ma:contentTypeDescription="Create a new document." ma:contentTypeScope="" ma:versionID="ce855b43c61806a14210c0c3aa75f052">
  <xsd:schema xmlns:xsd="http://www.w3.org/2001/XMLSchema" xmlns:xs="http://www.w3.org/2001/XMLSchema" xmlns:p="http://schemas.microsoft.com/office/2006/metadata/properties" xmlns:ns2="d18b261a-0edf-433c-ade6-b4c5a8c9ad88" targetNamespace="http://schemas.microsoft.com/office/2006/metadata/properties" ma:root="true" ma:fieldsID="2587cb91d4f55371daae38b7a9085a4a" ns2:_="">
    <xsd:import namespace="d18b261a-0edf-433c-ade6-b4c5a8c9ad8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61a-0edf-433c-ade6-b4c5a8c9ad8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18b261a-0edf-433c-ade6-b4c5a8c9ad88">UZD6JJ247QYQ-3005-22</_dlc_DocId>
    <_dlc_DocIdUrl xmlns="d18b261a-0edf-433c-ade6-b4c5a8c9ad88">
      <Url>https://fedsharesites.frb.org/dist/8H/ST%20LOUIS/Research/econed/_layouts/15/DocIdRedir.aspx?ID=UZD6JJ247QYQ-3005-22</Url>
      <Description>UZD6JJ247QYQ-3005-22</Description>
    </_dlc_DocIdUrl>
  </documentManagement>
</p:properties>
</file>

<file path=customXml/itemProps1.xml><?xml version="1.0" encoding="utf-8"?>
<ds:datastoreItem xmlns:ds="http://schemas.openxmlformats.org/officeDocument/2006/customXml" ds:itemID="{83090367-60EB-487E-A12B-5E5262D29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b261a-0edf-433c-ade6-b4c5a8c9a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71072B-7DB2-49A9-B984-19D19CE06A6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F09AA4-F384-4A39-A6C7-4C8902B045F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00F2281-BBDA-40A5-A67F-10AF31305AB1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d18b261a-0edf-433c-ade6-b4c5a8c9ad8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359</Words>
  <Application>Microsoft Office PowerPoint</Application>
  <PresentationFormat>On-screen Show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- 16</vt:lpstr>
      <vt:lpstr>Calibri</vt:lpstr>
      <vt:lpstr>Frutiger 45 Light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 L Lauher</dc:creator>
  <cp:lastModifiedBy>MIKE SPINRAD</cp:lastModifiedBy>
  <cp:revision>81</cp:revision>
  <cp:lastPrinted>2018-01-30T14:27:57Z</cp:lastPrinted>
  <dcterms:created xsi:type="dcterms:W3CDTF">2017-04-20T20:36:54Z</dcterms:created>
  <dcterms:modified xsi:type="dcterms:W3CDTF">2020-02-04T19:43:33Z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0x010100C1111F8A30916E4A92B7DAF60BF0189C</vt:lpwstr>
  </property>
  <property fmtid="{D5CDD505-2E9C-101B-9397-08002B2CF9AE}" pid="3" name="_dlc_DocIdItemGuid">
    <vt:lpwstr>397610ca-98bb-474d-ac38-899e90b22550</vt:lpwstr>
  </property>
  <property fmtid="{D5CDD505-2E9C-101B-9397-08002B2CF9AE}" pid="4" name="TitusGUID">
    <vt:lpwstr>84fd320c-076a-4b2b-b3b7-de56f14f53eb</vt:lpwstr>
  </property>
</Properties>
</file>