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embeddedFontLst>
    <p:embeddedFont>
      <p:font typeface="Lustria" panose="020B0604020202020204" charset="0"/>
      <p:regular r:id="rId15"/>
    </p:embeddedFont>
    <p:embeddedFont>
      <p:font typeface="Courgette" panose="020B0604020202020204" charset="0"/>
      <p:regular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oogle Shape;12;p2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3" name="Google Shape;13;p2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63500" sx="101000" sy="101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 cap="flat" cmpd="sng">
              <a:solidFill>
                <a:srgbClr val="C6C5B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endParaRPr>
            </a:p>
          </p:txBody>
        </p:sp>
        <p:cxnSp>
          <p:nvCxnSpPr>
            <p:cNvPr id="15" name="Google Shape;15;p2"/>
            <p:cNvCxnSpPr/>
            <p:nvPr/>
          </p:nvCxnSpPr>
          <p:spPr>
            <a:xfrm>
              <a:off x="562842" y="6133646"/>
              <a:ext cx="7982712" cy="1472"/>
            </a:xfrm>
            <a:prstGeom prst="straightConnector1">
              <a:avLst/>
            </a:prstGeom>
            <a:noFill/>
            <a:ln w="12700" cap="flat" cmpd="sng">
              <a:solidFill>
                <a:srgbClr val="C6C5BC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6" name="Google Shape;16;p2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rgbClr val="C9D1D5"/>
            </a:solidFill>
            <a:ln w="9525" cap="flat" cmpd="sng">
              <a:solidFill>
                <a:srgbClr val="C6C5B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endParaRPr>
            </a:p>
          </p:txBody>
        </p:sp>
      </p:grp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400"/>
              <a:buFont typeface="Lustria"/>
              <a:buNone/>
              <a:defRPr sz="5400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2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573741" y="6122894"/>
            <a:ext cx="2133600" cy="259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5638800" y="6122894"/>
            <a:ext cx="2895600" cy="257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4191000" y="6122894"/>
            <a:ext cx="762000" cy="27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, Picture, and Caption">
  <p:cSld name="Content, Picture, and Caption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oogle Shape;122;p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23" name="Google Shape;123;p11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124" name="Google Shape;124;p11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125" name="Google Shape;125;p11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rgbClr val="F2F2F2"/>
                </a:solidFill>
                <a:ln>
                  <a:noFill/>
                </a:ln>
                <a:effectLst>
                  <a:outerShdw blurRad="63500" sx="101000" sy="101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Lustria"/>
                    <a:ea typeface="Lustria"/>
                    <a:cs typeface="Lustria"/>
                    <a:sym typeface="Lustria"/>
                  </a:endParaRPr>
                </a:p>
              </p:txBody>
            </p:sp>
            <p:grpSp>
              <p:nvGrpSpPr>
                <p:cNvPr id="126" name="Google Shape;126;p11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127" name="Google Shape;127;p11"/>
                  <p:cNvSpPr/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 cap="flat" cmpd="sng">
                    <a:solidFill>
                      <a:srgbClr val="C6C5BC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chemeClr val="lt1"/>
                      </a:solidFill>
                      <a:latin typeface="Lustria"/>
                      <a:ea typeface="Lustria"/>
                      <a:cs typeface="Lustria"/>
                      <a:sym typeface="Lustria"/>
                    </a:endParaRPr>
                  </a:p>
                </p:txBody>
              </p:sp>
              <p:cxnSp>
                <p:nvCxnSpPr>
                  <p:cNvPr id="128" name="Google Shape;128;p1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C6C5BC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  <p:sp>
            <p:nvSpPr>
              <p:cNvPr id="129" name="Google Shape;129;p11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rgbClr val="C9D1D5"/>
              </a:solidFill>
              <a:ln w="9525" cap="flat" cmpd="sng">
                <a:solidFill>
                  <a:srgbClr val="C6C5B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Lustria"/>
                  <a:ea typeface="Lustria"/>
                  <a:cs typeface="Lustria"/>
                  <a:sym typeface="Lustria"/>
                </a:endParaRPr>
              </a:p>
            </p:txBody>
          </p:sp>
        </p:grpSp>
        <p:sp>
          <p:nvSpPr>
            <p:cNvPr id="130" name="Google Shape;130;p11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rgbClr val="C9D1D5"/>
            </a:solidFill>
            <a:ln w="9525" cap="flat" cmpd="sng">
              <a:solidFill>
                <a:srgbClr val="C6C5B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endParaRPr>
            </a:p>
          </p:txBody>
        </p:sp>
      </p:grpSp>
      <p:sp>
        <p:nvSpPr>
          <p:cNvPr id="131" name="Google Shape;131;p11"/>
          <p:cNvSpPr txBox="1"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Lustria"/>
              <a:buNone/>
              <a:defRPr sz="2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1"/>
          <p:cNvSpPr txBox="1">
            <a:spLocks noGrp="1"/>
          </p:cNvSpPr>
          <p:nvPr>
            <p:ph type="body" idx="1"/>
          </p:nvPr>
        </p:nvSpPr>
        <p:spPr>
          <a:xfrm>
            <a:off x="4328319" y="609600"/>
            <a:ext cx="4114800" cy="546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20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68300" algn="l">
              <a:spcBef>
                <a:spcPts val="600"/>
              </a:spcBef>
              <a:spcAft>
                <a:spcPts val="0"/>
              </a:spcAft>
              <a:buSzPts val="2200"/>
              <a:buChar char="•"/>
              <a:defRPr sz="2200"/>
            </a:lvl2pPr>
            <a:lvl3pPr marL="1371600" lvl="2" indent="-3556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33" name="Google Shape;133;p11"/>
          <p:cNvSpPr txBox="1">
            <a:spLocks noGrp="1"/>
          </p:cNvSpPr>
          <p:nvPr>
            <p:ph type="body" idx="2"/>
          </p:nvPr>
        </p:nvSpPr>
        <p:spPr>
          <a:xfrm>
            <a:off x="530225" y="2672323"/>
            <a:ext cx="3008313" cy="340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4" name="Google Shape;134;p11"/>
          <p:cNvSpPr txBox="1">
            <a:spLocks noGrp="1"/>
          </p:cNvSpPr>
          <p:nvPr>
            <p:ph type="dt" idx="10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1"/>
          <p:cNvSpPr txBox="1">
            <a:spLocks noGrp="1"/>
          </p:cNvSpPr>
          <p:nvPr>
            <p:ph type="ftr" idx="11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1"/>
          <p:cNvSpPr txBox="1">
            <a:spLocks noGrp="1"/>
          </p:cNvSpPr>
          <p:nvPr>
            <p:ph type="sldNum" idx="12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7" name="Google Shape;137;p11"/>
          <p:cNvSpPr>
            <a:spLocks noGrp="1"/>
          </p:cNvSpPr>
          <p:nvPr>
            <p:ph type="pic" idx="3"/>
          </p:nvPr>
        </p:nvSpPr>
        <p:spPr>
          <a:xfrm>
            <a:off x="352892" y="310123"/>
            <a:ext cx="3398837" cy="1204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20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rgbClr val="B0BBBF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rgbClr val="B0BBB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rgbClr val="B0BBB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360"/>
              </a:spcBef>
              <a:spcAft>
                <a:spcPts val="0"/>
              </a:spcAft>
              <a:buClr>
                <a:srgbClr val="B0BBB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0" name="Google Shape;140;p12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41" name="Google Shape;141;p12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63500" sx="101000" sy="101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Lustria"/>
                  <a:ea typeface="Lustria"/>
                  <a:cs typeface="Lustria"/>
                  <a:sym typeface="Lustria"/>
                </a:endParaRPr>
              </a:p>
            </p:txBody>
          </p:sp>
          <p:grpSp>
            <p:nvGrpSpPr>
              <p:cNvPr id="142" name="Google Shape;142;p12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43" name="Google Shape;143;p12"/>
                <p:cNvSpPr/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 cap="flat" cmpd="sng">
                  <a:solidFill>
                    <a:srgbClr val="C6C5BC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Lustria"/>
                    <a:ea typeface="Lustria"/>
                    <a:cs typeface="Lustria"/>
                    <a:sym typeface="Lustria"/>
                  </a:endParaRPr>
                </a:p>
              </p:txBody>
            </p:sp>
            <p:cxnSp>
              <p:nvCxnSpPr>
                <p:cNvPr id="144" name="Google Shape;144;p1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C6C5BC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</p:grpSp>
        <p:sp>
          <p:nvSpPr>
            <p:cNvPr id="145" name="Google Shape;145;p1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rgbClr val="C9D1D5"/>
            </a:solidFill>
            <a:ln w="9525" cap="flat" cmpd="sng">
              <a:solidFill>
                <a:srgbClr val="C6C5B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endParaRPr>
            </a:p>
          </p:txBody>
        </p:sp>
      </p:grpSp>
      <p:sp>
        <p:nvSpPr>
          <p:cNvPr id="146" name="Google Shape;146;p12"/>
          <p:cNvSpPr txBox="1"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Lustria"/>
              <a:buNone/>
              <a:defRPr sz="2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2"/>
          <p:cNvSpPr>
            <a:spLocks noGrp="1"/>
          </p:cNvSpPr>
          <p:nvPr>
            <p:ph type="pic" idx="2"/>
          </p:nvPr>
        </p:nvSpPr>
        <p:spPr>
          <a:xfrm>
            <a:off x="4338559" y="612775"/>
            <a:ext cx="4114800" cy="546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20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rgbClr val="B0BBB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rgbClr val="B0BBB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rgbClr val="B0BBB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rgbClr val="B0BBB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48" name="Google Shape;148;p12"/>
          <p:cNvSpPr txBox="1">
            <a:spLocks noGrp="1"/>
          </p:cNvSpPr>
          <p:nvPr>
            <p:ph type="body" idx="1"/>
          </p:nvPr>
        </p:nvSpPr>
        <p:spPr>
          <a:xfrm>
            <a:off x="530352" y="2670048"/>
            <a:ext cx="3008376" cy="3401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9" name="Google Shape;149;p12"/>
          <p:cNvSpPr txBox="1">
            <a:spLocks noGrp="1"/>
          </p:cNvSpPr>
          <p:nvPr>
            <p:ph type="dt" idx="10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2"/>
          <p:cNvSpPr txBox="1">
            <a:spLocks noGrp="1"/>
          </p:cNvSpPr>
          <p:nvPr>
            <p:ph type="ftr" idx="11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2"/>
          <p:cNvSpPr txBox="1">
            <a:spLocks noGrp="1"/>
          </p:cNvSpPr>
          <p:nvPr>
            <p:ph type="sldNum" idx="12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above Caption">
  <p:cSld name="Picture above Caption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oogle Shape;153;p1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54" name="Google Shape;154;p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5" name="Google Shape;155;p13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63500" sx="101000" sy="101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Lustria"/>
                  <a:ea typeface="Lustria"/>
                  <a:cs typeface="Lustria"/>
                  <a:sym typeface="Lustria"/>
                </a:endParaRPr>
              </a:p>
            </p:txBody>
          </p:sp>
          <p:grpSp>
            <p:nvGrpSpPr>
              <p:cNvPr id="156" name="Google Shape;156;p13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57" name="Google Shape;157;p13"/>
                <p:cNvSpPr/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 cap="flat" cmpd="sng">
                  <a:solidFill>
                    <a:srgbClr val="C6C5BC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Lustria"/>
                    <a:ea typeface="Lustria"/>
                    <a:cs typeface="Lustria"/>
                    <a:sym typeface="Lustria"/>
                  </a:endParaRPr>
                </a:p>
              </p:txBody>
            </p:sp>
            <p:cxnSp>
              <p:nvCxnSpPr>
                <p:cNvPr id="158" name="Google Shape;158;p13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C6C5BC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</p:grpSp>
        <p:sp>
          <p:nvSpPr>
            <p:cNvPr id="159" name="Google Shape;159;p13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rgbClr val="C9D1D5"/>
            </a:solidFill>
            <a:ln w="9525" cap="flat" cmpd="sng">
              <a:solidFill>
                <a:srgbClr val="C6C5B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endParaRPr>
            </a:p>
          </p:txBody>
        </p:sp>
      </p:grpSp>
      <p:sp>
        <p:nvSpPr>
          <p:cNvPr id="160" name="Google Shape;160;p13"/>
          <p:cNvSpPr txBox="1"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Lustria"/>
              <a:buNone/>
              <a:defRPr sz="36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3"/>
          <p:cNvSpPr>
            <a:spLocks noGrp="1"/>
          </p:cNvSpPr>
          <p:nvPr>
            <p:ph type="pic" idx="2"/>
          </p:nvPr>
        </p:nvSpPr>
        <p:spPr>
          <a:xfrm>
            <a:off x="356347" y="331694"/>
            <a:ext cx="8421624" cy="3783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20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rgbClr val="B0BBB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rgbClr val="B0BBB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rgbClr val="B0BBB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rgbClr val="B0BBB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62" name="Google Shape;162;p13"/>
          <p:cNvSpPr txBox="1">
            <a:spLocks noGrp="1"/>
          </p:cNvSpPr>
          <p:nvPr>
            <p:ph type="body" idx="1"/>
          </p:nvPr>
        </p:nvSpPr>
        <p:spPr>
          <a:xfrm>
            <a:off x="530351" y="5271247"/>
            <a:ext cx="8021977" cy="1013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63" name="Google Shape;163;p13"/>
          <p:cNvSpPr txBox="1">
            <a:spLocks noGrp="1"/>
          </p:cNvSpPr>
          <p:nvPr>
            <p:ph type="dt" idx="10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13"/>
          <p:cNvSpPr txBox="1">
            <a:spLocks noGrp="1"/>
          </p:cNvSpPr>
          <p:nvPr>
            <p:ph type="ftr" idx="11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3"/>
          <p:cNvSpPr txBox="1">
            <a:spLocks noGrp="1"/>
          </p:cNvSpPr>
          <p:nvPr>
            <p:ph type="sldNum" idx="12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Google Shape;167;p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68" name="Google Shape;168;p14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63500" sx="101000" sy="101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endParaRPr>
            </a:p>
          </p:txBody>
        </p:sp>
        <p:grpSp>
          <p:nvGrpSpPr>
            <p:cNvPr id="169" name="Google Shape;169;p14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70" name="Google Shape;170;p14"/>
              <p:cNvSpPr/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 cap="flat" cmpd="sng">
                <a:solidFill>
                  <a:srgbClr val="C6C5B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Lustria"/>
                  <a:ea typeface="Lustria"/>
                  <a:cs typeface="Lustria"/>
                  <a:sym typeface="Lustria"/>
                </a:endParaRPr>
              </a:p>
            </p:txBody>
          </p:sp>
          <p:cxnSp>
            <p:nvCxnSpPr>
              <p:cNvPr id="171" name="Google Shape;171;p14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straightConnector1">
                <a:avLst/>
              </a:prstGeom>
              <a:noFill/>
              <a:ln w="12700" cap="flat" cmpd="sng">
                <a:solidFill>
                  <a:srgbClr val="C6C5BC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172" name="Google Shape;172;p1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rgbClr val="C9D1D5"/>
              </a:solidFill>
              <a:ln w="9525" cap="flat" cmpd="sng">
                <a:solidFill>
                  <a:srgbClr val="C6C5B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Lustria"/>
                  <a:ea typeface="Lustria"/>
                  <a:cs typeface="Lustria"/>
                  <a:sym typeface="Lustria"/>
                </a:endParaRPr>
              </a:p>
            </p:txBody>
          </p:sp>
        </p:grpSp>
      </p:grpSp>
      <p:sp>
        <p:nvSpPr>
          <p:cNvPr id="173" name="Google Shape;173;p14"/>
          <p:cNvSpPr txBox="1"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4"/>
          <p:cNvSpPr txBox="1">
            <a:spLocks noGrp="1"/>
          </p:cNvSpPr>
          <p:nvPr>
            <p:ph type="body" idx="1"/>
          </p:nvPr>
        </p:nvSpPr>
        <p:spPr>
          <a:xfrm rot="5400000">
            <a:off x="2606833" y="426879"/>
            <a:ext cx="3931920" cy="734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2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" name="Google Shape;175;p14"/>
          <p:cNvSpPr txBox="1">
            <a:spLocks noGrp="1"/>
          </p:cNvSpPr>
          <p:nvPr>
            <p:ph type="dt" idx="10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4"/>
          <p:cNvSpPr txBox="1">
            <a:spLocks noGrp="1"/>
          </p:cNvSpPr>
          <p:nvPr>
            <p:ph type="ftr" idx="11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14"/>
          <p:cNvSpPr txBox="1">
            <a:spLocks noGrp="1"/>
          </p:cNvSpPr>
          <p:nvPr>
            <p:ph type="sldNum" idx="12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oogle Shape;179;p15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80" name="Google Shape;180;p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1" name="Google Shape;181;p15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63500" sx="101000" sy="101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Lustria"/>
                  <a:ea typeface="Lustria"/>
                  <a:cs typeface="Lustria"/>
                  <a:sym typeface="Lustria"/>
                </a:endParaRPr>
              </a:p>
            </p:txBody>
          </p:sp>
          <p:grpSp>
            <p:nvGrpSpPr>
              <p:cNvPr id="182" name="Google Shape;182;p15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83" name="Google Shape;183;p15"/>
                <p:cNvSpPr/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 cap="flat" cmpd="sng">
                  <a:solidFill>
                    <a:srgbClr val="C6C5BC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Lustria"/>
                    <a:ea typeface="Lustria"/>
                    <a:cs typeface="Lustria"/>
                    <a:sym typeface="Lustria"/>
                  </a:endParaRPr>
                </a:p>
              </p:txBody>
            </p:sp>
            <p:cxnSp>
              <p:nvCxnSpPr>
                <p:cNvPr id="184" name="Google Shape;184;p15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C6C5BC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</p:grpSp>
        <p:sp>
          <p:nvSpPr>
            <p:cNvPr id="185" name="Google Shape;185;p15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rgbClr val="C9D1D5"/>
            </a:solidFill>
            <a:ln w="9525" cap="flat" cmpd="sng">
              <a:solidFill>
                <a:srgbClr val="C6C5B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endParaRPr>
            </a:p>
          </p:txBody>
        </p:sp>
      </p:grpSp>
      <p:sp>
        <p:nvSpPr>
          <p:cNvPr id="186" name="Google Shape;186;p15"/>
          <p:cNvSpPr txBox="1">
            <a:spLocks noGrp="1"/>
          </p:cNvSpPr>
          <p:nvPr>
            <p:ph type="title"/>
          </p:nvPr>
        </p:nvSpPr>
        <p:spPr>
          <a:xfrm rot="5400000">
            <a:off x="5341329" y="2659670"/>
            <a:ext cx="5516563" cy="1416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Lustria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5"/>
          <p:cNvSpPr txBox="1">
            <a:spLocks noGrp="1"/>
          </p:cNvSpPr>
          <p:nvPr>
            <p:ph type="body" idx="1"/>
          </p:nvPr>
        </p:nvSpPr>
        <p:spPr>
          <a:xfrm rot="5400000">
            <a:off x="959829" y="227993"/>
            <a:ext cx="5516563" cy="6279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2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" name="Google Shape;188;p15"/>
          <p:cNvSpPr txBox="1">
            <a:spLocks noGrp="1"/>
          </p:cNvSpPr>
          <p:nvPr>
            <p:ph type="dt" idx="10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15"/>
          <p:cNvSpPr txBox="1">
            <a:spLocks noGrp="1"/>
          </p:cNvSpPr>
          <p:nvPr>
            <p:ph type="ftr" idx="11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15"/>
          <p:cNvSpPr txBox="1">
            <a:spLocks noGrp="1"/>
          </p:cNvSpPr>
          <p:nvPr>
            <p:ph type="sldNum" idx="12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4" name="Google Shape;24;p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63500" sx="101000" sy="101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endParaRPr>
            </a:p>
          </p:txBody>
        </p:sp>
        <p:grpSp>
          <p:nvGrpSpPr>
            <p:cNvPr id="25" name="Google Shape;25;p3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6" name="Google Shape;26;p3"/>
              <p:cNvSpPr/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 cap="flat" cmpd="sng">
                <a:solidFill>
                  <a:srgbClr val="C6C5B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Lustria"/>
                  <a:ea typeface="Lustria"/>
                  <a:cs typeface="Lustria"/>
                  <a:sym typeface="Lustria"/>
                </a:endParaRPr>
              </a:p>
            </p:txBody>
          </p:sp>
          <p:cxnSp>
            <p:nvCxnSpPr>
              <p:cNvPr id="27" name="Google Shape;27;p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straightConnector1">
                <a:avLst/>
              </a:prstGeom>
              <a:noFill/>
              <a:ln w="12700" cap="flat" cmpd="sng">
                <a:solidFill>
                  <a:srgbClr val="C6C5BC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28" name="Google Shape;28;p3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rgbClr val="C9D1D5"/>
              </a:solidFill>
              <a:ln w="9525" cap="flat" cmpd="sng">
                <a:solidFill>
                  <a:srgbClr val="C6C5B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Lustria"/>
                  <a:ea typeface="Lustria"/>
                  <a:cs typeface="Lustria"/>
                  <a:sym typeface="Lustria"/>
                </a:endParaRPr>
              </a:p>
            </p:txBody>
          </p:sp>
        </p:grpSp>
      </p:grpSp>
      <p:sp>
        <p:nvSpPr>
          <p:cNvPr id="29" name="Google Shape;29;p3"/>
          <p:cNvSpPr txBox="1"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2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dt" idx="10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ftr" idx="11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sldNum" idx="12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Picture">
  <p:cSld name="Title Slide with Pictur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4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36" name="Google Shape;36;p4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63500" sx="101000" sy="101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endParaRPr>
            </a:p>
          </p:txBody>
        </p:sp>
        <p:grpSp>
          <p:nvGrpSpPr>
            <p:cNvPr id="37" name="Google Shape;37;p4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38" name="Google Shape;38;p4"/>
              <p:cNvSpPr/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 cap="flat" cmpd="sng">
                <a:solidFill>
                  <a:srgbClr val="C6C5B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Lustria"/>
                  <a:ea typeface="Lustria"/>
                  <a:cs typeface="Lustria"/>
                  <a:sym typeface="Lustria"/>
                </a:endParaRPr>
              </a:p>
            </p:txBody>
          </p:sp>
          <p:cxnSp>
            <p:nvCxnSpPr>
              <p:cNvPr id="39" name="Google Shape;39;p4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straightConnector1">
                <a:avLst/>
              </a:prstGeom>
              <a:noFill/>
              <a:ln w="12700" cap="flat" cmpd="sng">
                <a:solidFill>
                  <a:srgbClr val="C6C5BC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0" name="Google Shape;40;p4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straightConnector1">
                <a:avLst/>
              </a:prstGeom>
              <a:noFill/>
              <a:ln w="12700" cap="flat" cmpd="sng">
                <a:solidFill>
                  <a:srgbClr val="C6C5BC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sp>
        <p:nvSpPr>
          <p:cNvPr id="41" name="Google Shape;41;p4"/>
          <p:cNvSpPr txBox="1"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400"/>
              <a:buFont typeface="Lustr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3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3F3F3F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2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dt" idx="10"/>
          </p:nvPr>
        </p:nvSpPr>
        <p:spPr>
          <a:xfrm>
            <a:off x="569259" y="6122894"/>
            <a:ext cx="2133600" cy="259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ftr" idx="11"/>
          </p:nvPr>
        </p:nvSpPr>
        <p:spPr>
          <a:xfrm>
            <a:off x="5638800" y="6124401"/>
            <a:ext cx="2895600" cy="257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"/>
          <p:cNvSpPr>
            <a:spLocks noGrp="1"/>
          </p:cNvSpPr>
          <p:nvPr>
            <p:ph type="pic" idx="2"/>
          </p:nvPr>
        </p:nvSpPr>
        <p:spPr>
          <a:xfrm>
            <a:off x="636493" y="533400"/>
            <a:ext cx="7836408" cy="282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20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rgbClr val="B0BBBF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rgbClr val="B0BBB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rgbClr val="B0BBB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360"/>
              </a:spcBef>
              <a:spcAft>
                <a:spcPts val="0"/>
              </a:spcAft>
              <a:buClr>
                <a:srgbClr val="B0BBB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oogle Shape;47;p5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48" name="Google Shape;48;p5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63500" sx="101000" sy="101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endParaRPr>
            </a:p>
          </p:txBody>
        </p:sp>
        <p:grpSp>
          <p:nvGrpSpPr>
            <p:cNvPr id="49" name="Google Shape;49;p5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50" name="Google Shape;50;p5"/>
              <p:cNvSpPr/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 cap="flat" cmpd="sng">
                <a:solidFill>
                  <a:srgbClr val="C6C5B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Lustria"/>
                  <a:ea typeface="Lustria"/>
                  <a:cs typeface="Lustria"/>
                  <a:sym typeface="Lustria"/>
                </a:endParaRPr>
              </a:p>
            </p:txBody>
          </p:sp>
          <p:cxnSp>
            <p:nvCxnSpPr>
              <p:cNvPr id="51" name="Google Shape;51;p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straightConnector1">
                <a:avLst/>
              </a:prstGeom>
              <a:noFill/>
              <a:ln w="12700" cap="flat" cmpd="sng">
                <a:solidFill>
                  <a:srgbClr val="C6C5BC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400"/>
              <a:buFont typeface="Lustria"/>
              <a:buNone/>
              <a:defRPr sz="5400" b="0" i="0" cap="none"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3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dt" idx="10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ftr" idx="11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ldNum" idx="12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59" name="Google Shape;59;p6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63500" sx="101000" sy="101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endParaRPr>
            </a:p>
          </p:txBody>
        </p:sp>
        <p:grpSp>
          <p:nvGrpSpPr>
            <p:cNvPr id="60" name="Google Shape;60;p6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61" name="Google Shape;61;p6"/>
              <p:cNvSpPr/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 cap="flat" cmpd="sng">
                <a:solidFill>
                  <a:srgbClr val="C6C5B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Lustria"/>
                  <a:ea typeface="Lustria"/>
                  <a:cs typeface="Lustria"/>
                  <a:sym typeface="Lustria"/>
                </a:endParaRPr>
              </a:p>
            </p:txBody>
          </p:sp>
          <p:cxnSp>
            <p:nvCxnSpPr>
              <p:cNvPr id="62" name="Google Shape;62;p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straightConnector1">
                <a:avLst/>
              </a:prstGeom>
              <a:noFill/>
              <a:ln w="12700" cap="flat" cmpd="sng">
                <a:solidFill>
                  <a:srgbClr val="C6C5BC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63" name="Google Shape;63;p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rgbClr val="C9D1D5"/>
              </a:solidFill>
              <a:ln w="9525" cap="flat" cmpd="sng">
                <a:solidFill>
                  <a:srgbClr val="C6C5B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Lustria"/>
                  <a:ea typeface="Lustria"/>
                  <a:cs typeface="Lustria"/>
                  <a:sym typeface="Lustria"/>
                </a:endParaRPr>
              </a:p>
            </p:txBody>
          </p:sp>
        </p:grpSp>
      </p:grpSp>
      <p:sp>
        <p:nvSpPr>
          <p:cNvPr id="64" name="Google Shape;64;p6"/>
          <p:cNvSpPr txBox="1"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body" idx="1"/>
          </p:nvPr>
        </p:nvSpPr>
        <p:spPr>
          <a:xfrm>
            <a:off x="900111" y="2147888"/>
            <a:ext cx="3566160" cy="3927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spcBef>
                <a:spcPts val="20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6" name="Google Shape;66;p6"/>
          <p:cNvSpPr txBox="1">
            <a:spLocks noGrp="1"/>
          </p:cNvSpPr>
          <p:nvPr>
            <p:ph type="body" idx="2"/>
          </p:nvPr>
        </p:nvSpPr>
        <p:spPr>
          <a:xfrm>
            <a:off x="4648199" y="2147888"/>
            <a:ext cx="3566160" cy="3927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spcBef>
                <a:spcPts val="20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7" name="Google Shape;67;p6"/>
          <p:cNvSpPr txBox="1">
            <a:spLocks noGrp="1"/>
          </p:cNvSpPr>
          <p:nvPr>
            <p:ph type="dt" idx="10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ftr" idx="11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72" name="Google Shape;72;p7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73" name="Google Shape;73;p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63500" sx="101000" sy="101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Lustria"/>
                  <a:ea typeface="Lustria"/>
                  <a:cs typeface="Lustria"/>
                  <a:sym typeface="Lustria"/>
                </a:endParaRPr>
              </a:p>
            </p:txBody>
          </p:sp>
          <p:grpSp>
            <p:nvGrpSpPr>
              <p:cNvPr id="74" name="Google Shape;74;p7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75" name="Google Shape;75;p7"/>
                <p:cNvSpPr/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 cap="flat" cmpd="sng">
                  <a:solidFill>
                    <a:srgbClr val="C6C5BC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Lustria"/>
                    <a:ea typeface="Lustria"/>
                    <a:cs typeface="Lustria"/>
                    <a:sym typeface="Lustria"/>
                  </a:endParaRPr>
                </a:p>
              </p:txBody>
            </p:sp>
            <p:cxnSp>
              <p:nvCxnSpPr>
                <p:cNvPr id="76" name="Google Shape;76;p7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C6C5BC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77" name="Google Shape;77;p7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rgbClr val="C9D1D5"/>
                </a:solidFill>
                <a:ln w="9525" cap="flat" cmpd="sng">
                  <a:solidFill>
                    <a:srgbClr val="C6C5BC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Lustria"/>
                    <a:ea typeface="Lustria"/>
                    <a:cs typeface="Lustria"/>
                    <a:sym typeface="Lustria"/>
                  </a:endParaRPr>
                </a:p>
              </p:txBody>
            </p:sp>
          </p:grpSp>
        </p:grpSp>
        <p:cxnSp>
          <p:nvCxnSpPr>
            <p:cNvPr id="78" name="Google Shape;78;p7"/>
            <p:cNvCxnSpPr/>
            <p:nvPr/>
          </p:nvCxnSpPr>
          <p:spPr>
            <a:xfrm rot="-5400000" flipH="1">
              <a:off x="2217480" y="4026438"/>
              <a:ext cx="4711326" cy="2286"/>
            </a:xfrm>
            <a:prstGeom prst="straightConnector1">
              <a:avLst/>
            </a:prstGeom>
            <a:noFill/>
            <a:ln w="12700" cap="flat" cmpd="sng">
              <a:solidFill>
                <a:srgbClr val="C6C5BC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79" name="Google Shape;79;p7"/>
          <p:cNvSpPr txBox="1"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Lustri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"/>
          <p:cNvSpPr txBox="1"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spcBef>
                <a:spcPts val="300"/>
              </a:spcBef>
              <a:spcAft>
                <a:spcPts val="0"/>
              </a:spcAft>
              <a:buSzPts val="2800"/>
              <a:buNone/>
              <a:defRPr sz="2800" b="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1" name="Google Shape;81;p7"/>
          <p:cNvSpPr txBox="1">
            <a:spLocks noGrp="1"/>
          </p:cNvSpPr>
          <p:nvPr>
            <p:ph type="body" idx="2"/>
          </p:nvPr>
        </p:nvSpPr>
        <p:spPr>
          <a:xfrm>
            <a:off x="632301" y="2590801"/>
            <a:ext cx="3566160" cy="3484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spcBef>
                <a:spcPts val="20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82" name="Google Shape;82;p7"/>
          <p:cNvSpPr txBox="1">
            <a:spLocks noGrp="1"/>
          </p:cNvSpPr>
          <p:nvPr>
            <p:ph type="body" idx="3"/>
          </p:nvPr>
        </p:nvSpPr>
        <p:spPr>
          <a:xfrm>
            <a:off x="4945539" y="1708990"/>
            <a:ext cx="3566160" cy="832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spcBef>
                <a:spcPts val="300"/>
              </a:spcBef>
              <a:spcAft>
                <a:spcPts val="0"/>
              </a:spcAft>
              <a:buSzPts val="2800"/>
              <a:buNone/>
              <a:defRPr sz="2800" b="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3" name="Google Shape;83;p7"/>
          <p:cNvSpPr txBox="1">
            <a:spLocks noGrp="1"/>
          </p:cNvSpPr>
          <p:nvPr>
            <p:ph type="body" idx="4"/>
          </p:nvPr>
        </p:nvSpPr>
        <p:spPr>
          <a:xfrm>
            <a:off x="4945539" y="2590801"/>
            <a:ext cx="3566160" cy="3484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spcBef>
                <a:spcPts val="20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dt" idx="10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ftr" idx="11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sldNum" idx="12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89" name="Google Shape;89;p8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63500" sx="101000" sy="101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endParaRPr>
            </a:p>
          </p:txBody>
        </p:sp>
        <p:grpSp>
          <p:nvGrpSpPr>
            <p:cNvPr id="90" name="Google Shape;90;p8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91" name="Google Shape;91;p8"/>
              <p:cNvSpPr/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 cap="flat" cmpd="sng">
                <a:solidFill>
                  <a:srgbClr val="C6C5B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Lustria"/>
                  <a:ea typeface="Lustria"/>
                  <a:cs typeface="Lustria"/>
                  <a:sym typeface="Lustria"/>
                </a:endParaRPr>
              </a:p>
            </p:txBody>
          </p:sp>
          <p:cxnSp>
            <p:nvCxnSpPr>
              <p:cNvPr id="92" name="Google Shape;92;p8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straightConnector1">
                <a:avLst/>
              </a:prstGeom>
              <a:noFill/>
              <a:ln w="12700" cap="flat" cmpd="sng">
                <a:solidFill>
                  <a:srgbClr val="C6C5BC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93" name="Google Shape;93;p8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rgbClr val="C9D1D5"/>
              </a:solidFill>
              <a:ln w="9525" cap="flat" cmpd="sng">
                <a:solidFill>
                  <a:srgbClr val="C6C5B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Lustria"/>
                  <a:ea typeface="Lustria"/>
                  <a:cs typeface="Lustria"/>
                  <a:sym typeface="Lustria"/>
                </a:endParaRPr>
              </a:p>
            </p:txBody>
          </p:sp>
        </p:grpSp>
      </p:grpSp>
      <p:sp>
        <p:nvSpPr>
          <p:cNvPr id="94" name="Google Shape;94;p8"/>
          <p:cNvSpPr txBox="1"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8"/>
          <p:cNvSpPr txBox="1">
            <a:spLocks noGrp="1"/>
          </p:cNvSpPr>
          <p:nvPr>
            <p:ph type="dt" idx="10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8"/>
          <p:cNvSpPr txBox="1">
            <a:spLocks noGrp="1"/>
          </p:cNvSpPr>
          <p:nvPr>
            <p:ph type="ftr" idx="11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8"/>
          <p:cNvSpPr txBox="1">
            <a:spLocks noGrp="1"/>
          </p:cNvSpPr>
          <p:nvPr>
            <p:ph type="sldNum" idx="12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oogle Shape;99;p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00" name="Google Shape;100;p9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63500" sx="101000" sy="101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endParaRPr>
            </a:p>
          </p:txBody>
        </p:sp>
        <p:grpSp>
          <p:nvGrpSpPr>
            <p:cNvPr id="101" name="Google Shape;101;p9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02" name="Google Shape;102;p9"/>
              <p:cNvSpPr/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 cap="flat" cmpd="sng">
                <a:solidFill>
                  <a:srgbClr val="C6C5B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Lustria"/>
                  <a:ea typeface="Lustria"/>
                  <a:cs typeface="Lustria"/>
                  <a:sym typeface="Lustria"/>
                </a:endParaRPr>
              </a:p>
            </p:txBody>
          </p:sp>
          <p:cxnSp>
            <p:nvCxnSpPr>
              <p:cNvPr id="103" name="Google Shape;103;p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straightConnector1">
                <a:avLst/>
              </a:prstGeom>
              <a:noFill/>
              <a:ln w="12700" cap="flat" cmpd="sng">
                <a:solidFill>
                  <a:srgbClr val="C6C5BC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sp>
        <p:nvSpPr>
          <p:cNvPr id="104" name="Google Shape;104;p9"/>
          <p:cNvSpPr txBox="1">
            <a:spLocks noGrp="1"/>
          </p:cNvSpPr>
          <p:nvPr>
            <p:ph type="dt" idx="10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9"/>
          <p:cNvSpPr txBox="1">
            <a:spLocks noGrp="1"/>
          </p:cNvSpPr>
          <p:nvPr>
            <p:ph type="ftr" idx="11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9"/>
          <p:cNvSpPr txBox="1">
            <a:spLocks noGrp="1"/>
          </p:cNvSpPr>
          <p:nvPr>
            <p:ph type="sldNum" idx="12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oogle Shape;108;p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09" name="Google Shape;109;p10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10" name="Google Shape;110;p10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63500" sx="101000" sy="101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Lustria"/>
                  <a:ea typeface="Lustria"/>
                  <a:cs typeface="Lustria"/>
                  <a:sym typeface="Lustria"/>
                </a:endParaRPr>
              </a:p>
            </p:txBody>
          </p:sp>
          <p:grpSp>
            <p:nvGrpSpPr>
              <p:cNvPr id="111" name="Google Shape;111;p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12" name="Google Shape;112;p10"/>
                <p:cNvSpPr/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 cap="flat" cmpd="sng">
                  <a:solidFill>
                    <a:srgbClr val="C6C5BC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Lustria"/>
                    <a:ea typeface="Lustria"/>
                    <a:cs typeface="Lustria"/>
                    <a:sym typeface="Lustria"/>
                  </a:endParaRPr>
                </a:p>
              </p:txBody>
            </p:sp>
            <p:cxnSp>
              <p:nvCxnSpPr>
                <p:cNvPr id="113" name="Google Shape;113;p1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C6C5BC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</p:grpSp>
        <p:sp>
          <p:nvSpPr>
            <p:cNvPr id="114" name="Google Shape;114;p10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rgbClr val="C9D1D5"/>
            </a:solidFill>
            <a:ln w="9525" cap="flat" cmpd="sng">
              <a:solidFill>
                <a:srgbClr val="C6C5B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endParaRPr>
            </a:p>
          </p:txBody>
        </p:sp>
      </p:grpSp>
      <p:sp>
        <p:nvSpPr>
          <p:cNvPr id="115" name="Google Shape;115;p10"/>
          <p:cNvSpPr txBox="1"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Lustria"/>
              <a:buNone/>
              <a:defRPr sz="2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0"/>
          <p:cNvSpPr txBox="1">
            <a:spLocks noGrp="1"/>
          </p:cNvSpPr>
          <p:nvPr>
            <p:ph type="body" idx="1"/>
          </p:nvPr>
        </p:nvSpPr>
        <p:spPr>
          <a:xfrm>
            <a:off x="4328319" y="609600"/>
            <a:ext cx="4114800" cy="546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20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68300" algn="l">
              <a:spcBef>
                <a:spcPts val="600"/>
              </a:spcBef>
              <a:spcAft>
                <a:spcPts val="0"/>
              </a:spcAft>
              <a:buSzPts val="2200"/>
              <a:buChar char="•"/>
              <a:defRPr sz="2200"/>
            </a:lvl2pPr>
            <a:lvl3pPr marL="1371600" lvl="2" indent="-3556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7" name="Google Shape;117;p10"/>
          <p:cNvSpPr txBox="1">
            <a:spLocks noGrp="1"/>
          </p:cNvSpPr>
          <p:nvPr>
            <p:ph type="body" idx="2"/>
          </p:nvPr>
        </p:nvSpPr>
        <p:spPr>
          <a:xfrm>
            <a:off x="530225" y="2147888"/>
            <a:ext cx="3008313" cy="3262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8" name="Google Shape;118;p10"/>
          <p:cNvSpPr txBox="1">
            <a:spLocks noGrp="1"/>
          </p:cNvSpPr>
          <p:nvPr>
            <p:ph type="dt" idx="10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0"/>
          <p:cNvSpPr txBox="1">
            <a:spLocks noGrp="1"/>
          </p:cNvSpPr>
          <p:nvPr>
            <p:ph type="ftr" idx="11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0"/>
          <p:cNvSpPr txBox="1">
            <a:spLocks noGrp="1"/>
          </p:cNvSpPr>
          <p:nvPr>
            <p:ph type="sldNum" idx="12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Lustria"/>
              <a:buNone/>
              <a:defRPr sz="4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20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914400" marR="0" lvl="1" indent="-368300" algn="l" rtl="0">
              <a:spcBef>
                <a:spcPts val="600"/>
              </a:spcBef>
              <a:spcAft>
                <a:spcPts val="0"/>
              </a:spcAft>
              <a:buClr>
                <a:srgbClr val="B0BBBF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371600" marR="0" lvl="2" indent="-355600" algn="l" rtl="0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828800" marR="0" lvl="3" indent="-342900" algn="l" rtl="0">
              <a:spcBef>
                <a:spcPts val="600"/>
              </a:spcBef>
              <a:spcAft>
                <a:spcPts val="0"/>
              </a:spcAft>
              <a:buClr>
                <a:srgbClr val="B0BBB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2286000" marR="0" lvl="4" indent="-342900" algn="l" rtl="0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rgbClr val="B0BBB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rgbClr val="B0BBB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B0BBBF"/>
                </a:solidFill>
                <a:latin typeface="Courgette"/>
                <a:ea typeface="Courgette"/>
                <a:cs typeface="Courgette"/>
                <a:sym typeface="Courgett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B0BBBF"/>
                </a:solidFill>
                <a:latin typeface="Courgette"/>
                <a:ea typeface="Courgette"/>
                <a:cs typeface="Courgette"/>
                <a:sym typeface="Courgett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6"/>
          <p:cNvSpPr txBox="1"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400"/>
              <a:buFont typeface="Lustria"/>
              <a:buNone/>
            </a:pPr>
            <a:r>
              <a:rPr lang="en-US"/>
              <a:t>Econ Chapter 3</a:t>
            </a:r>
            <a:endParaRPr/>
          </a:p>
        </p:txBody>
      </p:sp>
      <p:sp>
        <p:nvSpPr>
          <p:cNvPr id="196" name="Google Shape;196;p16"/>
          <p:cNvSpPr txBox="1"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</a:pPr>
            <a:r>
              <a:rPr lang="en-US"/>
              <a:t>Demand</a:t>
            </a: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3816926"/>
            <a:ext cx="2690091" cy="215207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5"/>
          <p:cNvSpPr txBox="1"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Lustria"/>
              <a:buNone/>
            </a:pPr>
            <a:r>
              <a:rPr lang="en-US" dirty="0" smtClean="0"/>
              <a:t>Elasticity</a:t>
            </a:r>
            <a:endParaRPr dirty="0"/>
          </a:p>
        </p:txBody>
      </p:sp>
      <p:sp>
        <p:nvSpPr>
          <p:cNvPr id="250" name="Google Shape;250;p25"/>
          <p:cNvSpPr txBox="1"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20"/>
              <a:buChar char="•"/>
            </a:pPr>
            <a:r>
              <a:rPr lang="en-US" sz="2220"/>
              <a:t>Elasticity of demand is the degree to  which changes in a good’s price affect the quantity demanded by consumers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2220"/>
              <a:buChar char="•"/>
            </a:pPr>
            <a:r>
              <a:rPr lang="en-US" sz="2220"/>
              <a:t>Elastic Demand exists when a small change in a good’s price causes a major, opposite change in the quantity demanded.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2220"/>
              <a:buChar char="•"/>
            </a:pPr>
            <a:r>
              <a:rPr lang="en-US" sz="2220"/>
              <a:t>Demand is elastic when a small decrease in a good’s price causes a significant increase or decrease in the quantity demanded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2220"/>
              <a:buChar char="•"/>
            </a:pPr>
            <a:r>
              <a:rPr lang="en-US" sz="2220"/>
              <a:t>Inelastic Demand exists when a change in a good’s price has little impact on the quantity demanded.</a:t>
            </a:r>
            <a:endParaRPr/>
          </a:p>
          <a:p>
            <a:pPr marL="342900" lvl="0" indent="-20193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2220"/>
              <a:buNone/>
            </a:pPr>
            <a:endParaRPr sz="222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6"/>
          <p:cNvSpPr txBox="1"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Lustria"/>
              <a:buNone/>
            </a:pPr>
            <a:r>
              <a:rPr lang="en-US" dirty="0"/>
              <a:t>I</a:t>
            </a:r>
            <a:r>
              <a:rPr lang="en-US" dirty="0" smtClean="0"/>
              <a:t>nelasticity</a:t>
            </a:r>
            <a:endParaRPr dirty="0"/>
          </a:p>
        </p:txBody>
      </p:sp>
      <p:sp>
        <p:nvSpPr>
          <p:cNvPr id="256" name="Google Shape;256;p26"/>
          <p:cNvSpPr txBox="1"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A good usually has inelastic demand if</a:t>
            </a:r>
            <a:endParaRPr dirty="0"/>
          </a:p>
          <a:p>
            <a:pPr marL="579438" lvl="1" indent="-228600" algn="l" rtl="0"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The product is a necessity</a:t>
            </a:r>
            <a:endParaRPr dirty="0"/>
          </a:p>
          <a:p>
            <a:pPr marL="579438" lvl="1" indent="-228600" algn="l" rtl="0"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There are few or no readily available substitutes</a:t>
            </a:r>
            <a:endParaRPr dirty="0"/>
          </a:p>
          <a:p>
            <a:pPr marL="579438" lvl="1" indent="-228600" algn="l" rtl="0"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The product’s cost represents a small portion of the consumer’s income</a:t>
            </a:r>
            <a:endParaRPr dirty="0"/>
          </a:p>
          <a:p>
            <a:pPr marL="342900" lvl="0" indent="-190500" algn="l" rtl="0">
              <a:spcBef>
                <a:spcPts val="200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pic>
        <p:nvPicPr>
          <p:cNvPr id="2" name="Picture 1" descr="File:Salt shaker.agr.jpg - Wikimedia Common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551" y="4260052"/>
            <a:ext cx="1574649" cy="209918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7"/>
          <p:cNvSpPr txBox="1"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Lustria"/>
              <a:buNone/>
            </a:pPr>
            <a:r>
              <a:rPr lang="en-US" dirty="0" smtClean="0"/>
              <a:t>More elasticity</a:t>
            </a:r>
            <a:endParaRPr dirty="0"/>
          </a:p>
        </p:txBody>
      </p:sp>
      <p:sp>
        <p:nvSpPr>
          <p:cNvPr id="262" name="Google Shape;262;p27"/>
          <p:cNvSpPr txBox="1"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Measuring Elasticity</a:t>
            </a:r>
            <a:endParaRPr dirty="0"/>
          </a:p>
          <a:p>
            <a:pPr marL="579438" lvl="1" indent="-228600" algn="l" rtl="0"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Total Revenue Test: Total income that a business receives from selling its products. By monitoring changes in a business’s total revenue before and after changes in the price of a product, you can determine the elasticity for a product.</a:t>
            </a:r>
            <a:endParaRPr dirty="0"/>
          </a:p>
          <a:p>
            <a:pPr marL="342900" lvl="0" indent="-190500" algn="l" rtl="0">
              <a:spcBef>
                <a:spcPts val="200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7"/>
          <p:cNvSpPr txBox="1"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Lustria"/>
              <a:buNone/>
            </a:pPr>
            <a:r>
              <a:rPr lang="en-US"/>
              <a:t>Demand</a:t>
            </a:r>
            <a:endParaRPr/>
          </a:p>
        </p:txBody>
      </p:sp>
      <p:sp>
        <p:nvSpPr>
          <p:cNvPr id="202" name="Google Shape;202;p17"/>
          <p:cNvSpPr txBox="1"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20"/>
              <a:buChar char="•"/>
            </a:pPr>
            <a:r>
              <a:rPr lang="en-US" sz="2220"/>
              <a:t>Demand is the amount of good or service that a consumer is willing and able to buy at various possible prices during a given time period.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SzPts val="2220"/>
              <a:buChar char="•"/>
            </a:pPr>
            <a:r>
              <a:rPr lang="en-US" sz="2220"/>
              <a:t>Quantity Demanded describes the amount of a good or service that a consumer is willing and able to buy at each particular price during a given time period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SzPts val="2220"/>
              <a:buChar char="•"/>
            </a:pPr>
            <a:r>
              <a:rPr lang="en-US" sz="2220"/>
              <a:t>Demand has two important conditions</a:t>
            </a:r>
            <a:endParaRPr/>
          </a:p>
          <a:p>
            <a:pPr marL="579438" lvl="1" indent="-228599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220"/>
              <a:buChar char="•"/>
            </a:pPr>
            <a:r>
              <a:rPr lang="en-US" sz="2220"/>
              <a:t>The consumer must be willing AND able to buy the good or service.</a:t>
            </a:r>
            <a:endParaRPr/>
          </a:p>
          <a:p>
            <a:pPr marL="579438" lvl="1" indent="-228599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220"/>
              <a:buChar char="•"/>
            </a:pPr>
            <a:r>
              <a:rPr lang="en-US" sz="2220"/>
              <a:t>Demand for the product must be examined for a SPECIFIC time period.</a:t>
            </a:r>
            <a:endParaRPr/>
          </a:p>
          <a:p>
            <a:pPr marL="342900" lvl="0" indent="-20193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SzPts val="2220"/>
              <a:buNone/>
            </a:pPr>
            <a:endParaRPr sz="222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8"/>
          <p:cNvSpPr txBox="1"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Lustria"/>
              <a:buNone/>
            </a:pPr>
            <a:r>
              <a:rPr lang="en-US"/>
              <a:t>Law of Demand</a:t>
            </a:r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Law of Demand: States that an increase in a good’s price causes a decrease in the quantity demanded and that a decrease in price causes an increase in the quantity demanded. </a:t>
            </a:r>
            <a:endParaRPr/>
          </a:p>
          <a:p>
            <a:pPr marL="342900" lvl="0" indent="-342900" algn="l" rtl="0">
              <a:spcBef>
                <a:spcPts val="20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Three economic concepts explain the law of demand</a:t>
            </a:r>
            <a:endParaRPr/>
          </a:p>
          <a:p>
            <a:pPr marL="579438" lvl="1" indent="-228600" algn="l" rtl="0"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Income effect</a:t>
            </a:r>
            <a:endParaRPr/>
          </a:p>
          <a:p>
            <a:pPr marL="579438" lvl="1" indent="-228600" algn="l" rtl="0"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Substitution effect</a:t>
            </a:r>
            <a:endParaRPr/>
          </a:p>
          <a:p>
            <a:pPr marL="579438" lvl="1" indent="-228600" algn="l" rtl="0"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Diminishing Marginal Utility</a:t>
            </a:r>
            <a:endParaRPr/>
          </a:p>
          <a:p>
            <a:pPr marL="342900" lvl="0" indent="-190500" algn="l" rtl="0">
              <a:spcBef>
                <a:spcPts val="20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9"/>
          <p:cNvSpPr txBox="1"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Lustria"/>
              <a:buNone/>
            </a:pPr>
            <a:r>
              <a:rPr lang="en-US"/>
              <a:t>Income Effect</a:t>
            </a:r>
            <a:endParaRPr/>
          </a:p>
        </p:txBody>
      </p:sp>
      <p:sp>
        <p:nvSpPr>
          <p:cNvPr id="214" name="Google Shape;214;p19"/>
          <p:cNvSpPr txBox="1"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Income Effect</a:t>
            </a:r>
            <a:endParaRPr/>
          </a:p>
          <a:p>
            <a:pPr marL="579438" lvl="1" indent="-228600" algn="l" rtl="0"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Purchasing Power: The amount of money or income, that people have available to spend on goods or services.</a:t>
            </a:r>
            <a:endParaRPr/>
          </a:p>
          <a:p>
            <a:pPr marL="579438" lvl="1" indent="-228600" algn="l" rtl="0"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As purchasing power increases, his or her demand for goods or services increases.</a:t>
            </a:r>
            <a:endParaRPr/>
          </a:p>
          <a:p>
            <a:pPr marL="579438" lvl="1" indent="-228600" algn="l" rtl="0"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Any increase or decrease in consumers purchasing power caused by a change in price is called the income effect.</a:t>
            </a:r>
            <a:endParaRPr/>
          </a:p>
          <a:p>
            <a:pPr marL="342900" lvl="0" indent="-190500" algn="l" rtl="0">
              <a:spcBef>
                <a:spcPts val="20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0"/>
          <p:cNvSpPr txBox="1"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Lustria"/>
              <a:buNone/>
            </a:pPr>
            <a:r>
              <a:rPr lang="en-US"/>
              <a:t>Substitution Effect</a:t>
            </a:r>
            <a:endParaRPr/>
          </a:p>
        </p:txBody>
      </p:sp>
      <p:sp>
        <p:nvSpPr>
          <p:cNvPr id="220" name="Google Shape;220;p20"/>
          <p:cNvSpPr txBox="1"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Substitution Effect</a:t>
            </a:r>
            <a:endParaRPr dirty="0"/>
          </a:p>
          <a:p>
            <a:pPr marL="579438" lvl="1" indent="-228600" algn="l" rtl="0"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Describes the tendency of consumers to substitute a similar, lower priced product for another product that is relatively more expensive</a:t>
            </a:r>
            <a:endParaRPr dirty="0"/>
          </a:p>
          <a:p>
            <a:pPr marL="579438" lvl="1" indent="-228600" algn="l" rtl="0"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Consumer demand for generic products is an example of the substitution effect</a:t>
            </a:r>
            <a:endParaRPr dirty="0"/>
          </a:p>
          <a:p>
            <a:pPr marL="342900" lvl="0" indent="-190500" algn="l" rtl="0">
              <a:spcBef>
                <a:spcPts val="200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593" y="4946072"/>
            <a:ext cx="1092147" cy="137298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1"/>
          <p:cNvSpPr txBox="1"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320"/>
              <a:buFont typeface="Lustria"/>
              <a:buNone/>
            </a:pPr>
            <a:r>
              <a:rPr lang="en-US" sz="4320"/>
              <a:t>Diminishing Marginal Utility</a:t>
            </a:r>
            <a:endParaRPr sz="4320"/>
          </a:p>
        </p:txBody>
      </p:sp>
      <p:sp>
        <p:nvSpPr>
          <p:cNvPr id="226" name="Google Shape;226;p21"/>
          <p:cNvSpPr txBox="1"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Diminishing Marginal Utility</a:t>
            </a:r>
            <a:endParaRPr dirty="0"/>
          </a:p>
          <a:p>
            <a:pPr marL="579438" lvl="1" indent="-228600" algn="l" rtl="0"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A product’s overall utility typically increases as more of a product is consumed.</a:t>
            </a:r>
            <a:endParaRPr dirty="0"/>
          </a:p>
          <a:p>
            <a:pPr marL="579438" lvl="1" indent="-228600" algn="l" rtl="0"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As more units are consumed, the satisfaction from said product declines, also known as Diminishing Marginal Utility</a:t>
            </a:r>
            <a:endParaRPr dirty="0"/>
          </a:p>
          <a:p>
            <a:pPr marL="579438" lvl="1" indent="-228600" algn="l" rtl="0"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Helps to explain why the demand for a product is NOT limitless. </a:t>
            </a:r>
            <a:endParaRPr dirty="0"/>
          </a:p>
          <a:p>
            <a:pPr marL="342900" lvl="0" indent="-190500" algn="l" rtl="0">
              <a:spcBef>
                <a:spcPts val="200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385" y="4946073"/>
            <a:ext cx="2269064" cy="127634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2"/>
          <p:cNvSpPr txBox="1"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Lustria"/>
              <a:buNone/>
            </a:pPr>
            <a:r>
              <a:rPr lang="en-US"/>
              <a:t>Demand Schedule</a:t>
            </a:r>
            <a:endParaRPr/>
          </a:p>
        </p:txBody>
      </p:sp>
      <p:sp>
        <p:nvSpPr>
          <p:cNvPr id="232" name="Google Shape;232;p22"/>
          <p:cNvSpPr txBox="1"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Demand Schedule</a:t>
            </a:r>
            <a:endParaRPr/>
          </a:p>
          <a:p>
            <a:pPr marL="579438" lvl="1" indent="-228600" algn="l" rtl="0"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Lists the quantity of goods that consumers are willing and able to buy at a series of prices</a:t>
            </a:r>
            <a:endParaRPr/>
          </a:p>
          <a:p>
            <a:pPr marL="342900" lvl="0" indent="-342900" algn="l" rtl="0">
              <a:spcBef>
                <a:spcPts val="20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Demand Curves</a:t>
            </a:r>
            <a:endParaRPr/>
          </a:p>
          <a:p>
            <a:pPr marL="579438" lvl="1" indent="-228600" algn="l" rtl="0"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Plots the information on a graph</a:t>
            </a:r>
            <a:endParaRPr/>
          </a:p>
          <a:p>
            <a:pPr marL="579438" lvl="1" indent="-228600" algn="l" rtl="0"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A  demand curve can show at a glance, the rate of change at each price.</a:t>
            </a:r>
            <a:endParaRPr/>
          </a:p>
          <a:p>
            <a:pPr marL="342900" lvl="0" indent="-190500" algn="l" rtl="0">
              <a:spcBef>
                <a:spcPts val="20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3"/>
          <p:cNvSpPr txBox="1"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Lustria"/>
              <a:buNone/>
            </a:pPr>
            <a:r>
              <a:rPr lang="en-US" dirty="0" smtClean="0"/>
              <a:t>Shifts</a:t>
            </a:r>
            <a:endParaRPr dirty="0"/>
          </a:p>
        </p:txBody>
      </p:sp>
      <p:sp>
        <p:nvSpPr>
          <p:cNvPr id="238" name="Google Shape;238;p23"/>
          <p:cNvSpPr txBox="1"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20"/>
              <a:buChar char="•"/>
            </a:pPr>
            <a:r>
              <a:rPr lang="en-US" sz="2220"/>
              <a:t>Factors can cause shifts in demand over time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SzPts val="2220"/>
              <a:buChar char="•"/>
            </a:pPr>
            <a:r>
              <a:rPr lang="en-US" sz="2220"/>
              <a:t>Increase in demand can cause a shift to the right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SzPts val="2220"/>
              <a:buChar char="•"/>
            </a:pPr>
            <a:r>
              <a:rPr lang="en-US" sz="2220"/>
              <a:t>Decrease in demand causes a shift to the left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SzPts val="2220"/>
              <a:buChar char="•"/>
            </a:pPr>
            <a:r>
              <a:rPr lang="en-US" sz="2220"/>
              <a:t>Determinants of Demand include:</a:t>
            </a:r>
            <a:endParaRPr/>
          </a:p>
          <a:p>
            <a:pPr marL="579438" lvl="1" indent="-228599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220"/>
              <a:buChar char="•"/>
            </a:pPr>
            <a:r>
              <a:rPr lang="en-US" sz="2220"/>
              <a:t>Consumer tastes and preferences</a:t>
            </a:r>
            <a:endParaRPr/>
          </a:p>
          <a:p>
            <a:pPr marL="579438" lvl="1" indent="-228599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220"/>
              <a:buChar char="•"/>
            </a:pPr>
            <a:r>
              <a:rPr lang="en-US" sz="2220"/>
              <a:t>Market size</a:t>
            </a:r>
            <a:endParaRPr/>
          </a:p>
          <a:p>
            <a:pPr marL="579438" lvl="1" indent="-228599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220"/>
              <a:buChar char="•"/>
            </a:pPr>
            <a:r>
              <a:rPr lang="en-US" sz="2220"/>
              <a:t>Income</a:t>
            </a:r>
            <a:endParaRPr/>
          </a:p>
          <a:p>
            <a:pPr marL="579438" lvl="1" indent="-228599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220"/>
              <a:buChar char="•"/>
            </a:pPr>
            <a:r>
              <a:rPr lang="en-US" sz="2220"/>
              <a:t>Prices of related goods </a:t>
            </a:r>
            <a:endParaRPr/>
          </a:p>
          <a:p>
            <a:pPr marL="579438" lvl="1" indent="-228599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220"/>
              <a:buChar char="•"/>
            </a:pPr>
            <a:r>
              <a:rPr lang="en-US" sz="2220"/>
              <a:t>Consumer expectations </a:t>
            </a:r>
            <a:endParaRPr/>
          </a:p>
          <a:p>
            <a:pPr marL="342900" lvl="0" indent="-20193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SzPts val="2220"/>
              <a:buNone/>
            </a:pPr>
            <a:endParaRPr sz="222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4"/>
          <p:cNvSpPr txBox="1"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Lustria"/>
              <a:buNone/>
            </a:pPr>
            <a:r>
              <a:rPr lang="en-US" dirty="0" smtClean="0"/>
              <a:t>Subs and Comps</a:t>
            </a:r>
            <a:endParaRPr dirty="0"/>
          </a:p>
        </p:txBody>
      </p:sp>
      <p:sp>
        <p:nvSpPr>
          <p:cNvPr id="244" name="Google Shape;244;p24"/>
          <p:cNvSpPr txBox="1"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40"/>
              <a:buChar char="•"/>
            </a:pPr>
            <a:r>
              <a:rPr lang="en-US" sz="2040" dirty="0"/>
              <a:t>Substitute goods</a:t>
            </a:r>
            <a:endParaRPr dirty="0"/>
          </a:p>
          <a:p>
            <a:pPr marL="579438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40"/>
              <a:buChar char="•"/>
            </a:pPr>
            <a:r>
              <a:rPr lang="en-US" sz="2040" dirty="0"/>
              <a:t>Goods that can be used to replace the purchase of similar goods when prices rise are called substitute goods</a:t>
            </a:r>
            <a:endParaRPr dirty="0"/>
          </a:p>
          <a:p>
            <a:pPr marL="579438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40"/>
              <a:buChar char="•"/>
            </a:pPr>
            <a:r>
              <a:rPr lang="en-US" sz="2040" dirty="0"/>
              <a:t>Example: When the price of butter goes up, the demand for Margarine, the substitute good, also goes up.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2040"/>
              <a:buChar char="•"/>
            </a:pPr>
            <a:r>
              <a:rPr lang="en-US" sz="2040" dirty="0"/>
              <a:t>Complementary Goods</a:t>
            </a:r>
            <a:endParaRPr dirty="0"/>
          </a:p>
          <a:p>
            <a:pPr marL="579438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40"/>
              <a:buChar char="•"/>
            </a:pPr>
            <a:r>
              <a:rPr lang="en-US" sz="2040" dirty="0"/>
              <a:t>Goods that are commonly used with other goods</a:t>
            </a:r>
            <a:endParaRPr dirty="0"/>
          </a:p>
          <a:p>
            <a:pPr marL="579438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40"/>
              <a:buChar char="•"/>
            </a:pPr>
            <a:r>
              <a:rPr lang="en-US" sz="2040" dirty="0"/>
              <a:t>When the price of one good goes up, the quantity demanded for both goods decreases.</a:t>
            </a:r>
            <a:endParaRPr dirty="0"/>
          </a:p>
          <a:p>
            <a:pPr marL="579438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40"/>
              <a:buChar char="•"/>
            </a:pPr>
            <a:r>
              <a:rPr lang="en-US" sz="2040" dirty="0"/>
              <a:t>Example: Paint brushes and paint</a:t>
            </a:r>
            <a:endParaRPr dirty="0"/>
          </a:p>
          <a:p>
            <a:pPr marL="342900" lvl="0" indent="-213359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2040"/>
              <a:buNone/>
            </a:pPr>
            <a:endParaRPr sz="204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625</Words>
  <Application>Microsoft Office PowerPoint</Application>
  <PresentationFormat>On-screen Show (4:3)</PresentationFormat>
  <Paragraphs>65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Lustria</vt:lpstr>
      <vt:lpstr>Arial</vt:lpstr>
      <vt:lpstr>Courgette</vt:lpstr>
      <vt:lpstr>Capital</vt:lpstr>
      <vt:lpstr>Econ Chapter 3</vt:lpstr>
      <vt:lpstr>Demand</vt:lpstr>
      <vt:lpstr>Law of Demand</vt:lpstr>
      <vt:lpstr>Income Effect</vt:lpstr>
      <vt:lpstr>Substitution Effect</vt:lpstr>
      <vt:lpstr>Diminishing Marginal Utility</vt:lpstr>
      <vt:lpstr>Demand Schedule</vt:lpstr>
      <vt:lpstr>Shifts</vt:lpstr>
      <vt:lpstr>Subs and Comps</vt:lpstr>
      <vt:lpstr>Elasticity</vt:lpstr>
      <vt:lpstr>Inelasticity</vt:lpstr>
      <vt:lpstr>More elasticity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 Chapter 3</dc:title>
  <dc:creator>MIKE SPINRAD</dc:creator>
  <cp:lastModifiedBy>MIKE SPINRAD</cp:lastModifiedBy>
  <cp:revision>2</cp:revision>
  <dcterms:modified xsi:type="dcterms:W3CDTF">2019-12-12T21:21:27Z</dcterms:modified>
</cp:coreProperties>
</file>