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1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747E-1239-4309-96DB-B7316723787F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C7CB0-C60D-477E-909B-B4461D0373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747E-1239-4309-96DB-B7316723787F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C7CB0-C60D-477E-909B-B4461D037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747E-1239-4309-96DB-B7316723787F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C7CB0-C60D-477E-909B-B4461D037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747E-1239-4309-96DB-B7316723787F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C7CB0-C60D-477E-909B-B4461D037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747E-1239-4309-96DB-B7316723787F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50C7CB0-C60D-477E-909B-B4461D037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747E-1239-4309-96DB-B7316723787F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C7CB0-C60D-477E-909B-B4461D037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747E-1239-4309-96DB-B7316723787F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C7CB0-C60D-477E-909B-B4461D037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747E-1239-4309-96DB-B7316723787F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C7CB0-C60D-477E-909B-B4461D037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747E-1239-4309-96DB-B7316723787F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C7CB0-C60D-477E-909B-B4461D037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747E-1239-4309-96DB-B7316723787F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C7CB0-C60D-477E-909B-B4461D037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747E-1239-4309-96DB-B7316723787F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C7CB0-C60D-477E-909B-B4461D037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6C2747E-1239-4309-96DB-B7316723787F}" type="datetimeFigureOut">
              <a:rPr lang="en-US" smtClean="0"/>
              <a:pPr/>
              <a:t>5/21/2019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50C7CB0-C60D-477E-909B-B4461D037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229600" cy="1828800"/>
          </a:xfrm>
        </p:spPr>
        <p:txBody>
          <a:bodyPr>
            <a:normAutofit/>
          </a:bodyPr>
          <a:lstStyle/>
          <a:p>
            <a:r>
              <a:rPr lang="en-US" sz="8000" dirty="0" smtClean="0"/>
              <a:t>Chapter 2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>
            <a:noAutofit/>
          </a:bodyPr>
          <a:lstStyle/>
          <a:p>
            <a:r>
              <a:rPr lang="en-US" sz="4800" dirty="0" smtClean="0"/>
              <a:t>Economic Systems and the American Economy</a:t>
            </a:r>
            <a:endParaRPr lang="en-US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Market/Capitalist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 smtClean="0"/>
              <a:t>Market economy</a:t>
            </a:r>
            <a:r>
              <a:rPr lang="en-US" dirty="0" smtClean="0"/>
              <a:t>: system in which individuals own the factors of production and make economic decisions through free interaction while looking out form their won and their families’ best interests</a:t>
            </a:r>
          </a:p>
          <a:p>
            <a:r>
              <a:rPr lang="en-US" dirty="0" smtClean="0"/>
              <a:t>A market is not a place; rather, it is the voluntary exchange of goods and services.</a:t>
            </a:r>
          </a:p>
          <a:p>
            <a:r>
              <a:rPr lang="en-US" i="1" u="sng" dirty="0" smtClean="0"/>
              <a:t>Market</a:t>
            </a:r>
            <a:r>
              <a:rPr lang="en-US" dirty="0" smtClean="0"/>
              <a:t>: freely chosen activity between buyers and sellers of goods and services.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Market/Capitalist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flow of resources, goods and services, and money in a market system is circular.</a:t>
            </a:r>
          </a:p>
          <a:p>
            <a:r>
              <a:rPr lang="en-US" i="1" u="sng" dirty="0" smtClean="0"/>
              <a:t>Circular flow of economic activity</a:t>
            </a:r>
            <a:r>
              <a:rPr lang="en-US" dirty="0" smtClean="0"/>
              <a:t>: economic model that pictures income as flowing continuously between businesses and consumers</a:t>
            </a:r>
            <a:endParaRPr lang="en-US" dirty="0"/>
          </a:p>
        </p:txBody>
      </p:sp>
      <p:pic>
        <p:nvPicPr>
          <p:cNvPr id="1026" name="Picture 2" descr="C:\Users\nimmers\Desktop\Economics\350px-Circular_flow_of_goods_incom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14800"/>
            <a:ext cx="86868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Market/Capitalist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People have many freedoms</a:t>
            </a:r>
          </a:p>
          <a:p>
            <a:pPr lvl="2"/>
            <a:r>
              <a:rPr lang="en-US" dirty="0" smtClean="0"/>
              <a:t>Freedom to choose a career</a:t>
            </a:r>
          </a:p>
          <a:p>
            <a:pPr lvl="2"/>
            <a:r>
              <a:rPr lang="en-US" dirty="0" smtClean="0"/>
              <a:t>Freedom to spend or not spend their income</a:t>
            </a:r>
          </a:p>
          <a:p>
            <a:pPr lvl="2"/>
            <a:r>
              <a:rPr lang="en-US" dirty="0" smtClean="0"/>
              <a:t>Freedom to own private property</a:t>
            </a:r>
          </a:p>
          <a:p>
            <a:pPr lvl="2"/>
            <a:r>
              <a:rPr lang="en-US" dirty="0" smtClean="0"/>
              <a:t>Freedom to take risks and earn profits</a:t>
            </a:r>
          </a:p>
          <a:p>
            <a:pPr lvl="1"/>
            <a:r>
              <a:rPr lang="en-US" dirty="0" smtClean="0"/>
              <a:t>Existence of competition provides consumers with an array of options from which to choose.</a:t>
            </a:r>
          </a:p>
          <a:p>
            <a:pPr lvl="1"/>
            <a:r>
              <a:rPr lang="en-US" dirty="0" smtClean="0"/>
              <a:t>Efficient system in determining the cost of goods and services.</a:t>
            </a:r>
          </a:p>
          <a:p>
            <a:r>
              <a:rPr lang="en-US" dirty="0" smtClean="0"/>
              <a:t>Disadvantages:</a:t>
            </a:r>
          </a:p>
          <a:p>
            <a:pPr lvl="1"/>
            <a:r>
              <a:rPr lang="en-US" dirty="0" smtClean="0"/>
              <a:t>Concern about those who are too young, too old, or too sick to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Economic Systems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95400"/>
            <a:ext cx="8534399" cy="5427440"/>
          </a:xfrm>
        </p:spPr>
      </p:pic>
    </p:spTree>
    <p:extLst>
      <p:ext uri="{BB962C8B-B14F-4D97-AF65-F5344CB8AC3E}">
        <p14:creationId xmlns:p14="http://schemas.microsoft.com/office/powerpoint/2010/main" val="208581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 smtClean="0"/>
              <a:t>Mixed economy</a:t>
            </a:r>
            <a:r>
              <a:rPr lang="en-US" dirty="0" smtClean="0"/>
              <a:t>: system combining characteristics of more than one type of economy</a:t>
            </a:r>
          </a:p>
          <a:p>
            <a:endParaRPr lang="en-US" dirty="0" smtClean="0"/>
          </a:p>
          <a:p>
            <a:r>
              <a:rPr lang="en-US" dirty="0" smtClean="0"/>
              <a:t>Most countries in the world have a mixed economy in which private ownership of property and individual decision making are combined with government intervention and regulation.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14400"/>
            <a:ext cx="8229600" cy="1828800"/>
          </a:xfrm>
        </p:spPr>
        <p:txBody>
          <a:bodyPr>
            <a:noAutofit/>
          </a:bodyPr>
          <a:lstStyle/>
          <a:p>
            <a:r>
              <a:rPr lang="en-US" sz="8000" dirty="0" smtClean="0"/>
              <a:t>Chapter 2 Section 2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Autofit/>
          </a:bodyPr>
          <a:lstStyle/>
          <a:p>
            <a:r>
              <a:rPr lang="en-US" sz="5400" dirty="0" smtClean="0"/>
              <a:t>Characteristics of the American Economy</a:t>
            </a:r>
            <a:endParaRPr lang="en-US" sz="5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 Role of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Adam Smith described an economic system called capitalism.</a:t>
            </a:r>
          </a:p>
          <a:p>
            <a:r>
              <a:rPr lang="en-US" dirty="0" smtClean="0"/>
              <a:t>Pure capitalism has also been called a laissez-faire system.</a:t>
            </a:r>
          </a:p>
          <a:p>
            <a:r>
              <a:rPr lang="en-US" i="1" u="sng" dirty="0" smtClean="0"/>
              <a:t>Capitalism</a:t>
            </a:r>
            <a:r>
              <a:rPr lang="en-US" dirty="0" smtClean="0"/>
              <a:t>: economic system in which private individuals own the factors of production</a:t>
            </a:r>
          </a:p>
          <a:p>
            <a:r>
              <a:rPr lang="en-US" i="1" u="sng" dirty="0" smtClean="0"/>
              <a:t>Laissez-faire</a:t>
            </a:r>
            <a:r>
              <a:rPr lang="en-US" dirty="0" smtClean="0"/>
              <a:t>: economic system in which the government minimizes its interference with the economy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Freedom of Enterprise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 smtClean="0"/>
              <a:t>Free enterprise system</a:t>
            </a:r>
            <a:r>
              <a:rPr lang="en-US" dirty="0" smtClean="0"/>
              <a:t>: economic system in which individuals own the factors of production and decide how to use them within legal limits; same as capitalism</a:t>
            </a:r>
          </a:p>
          <a:p>
            <a:endParaRPr lang="en-US" dirty="0" smtClean="0"/>
          </a:p>
          <a:p>
            <a:r>
              <a:rPr lang="en-US" dirty="0" smtClean="0"/>
              <a:t>There is no guarantee of success in the free enterprise system.</a:t>
            </a:r>
          </a:p>
          <a:p>
            <a:endParaRPr lang="en-US" dirty="0" smtClean="0"/>
          </a:p>
          <a:p>
            <a:r>
              <a:rPr lang="en-US" dirty="0" smtClean="0"/>
              <a:t>Governments place some restrictions on businesses to protect the individual.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Freedom of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can buy what they want.</a:t>
            </a:r>
          </a:p>
          <a:p>
            <a:endParaRPr lang="en-US" dirty="0" smtClean="0"/>
          </a:p>
          <a:p>
            <a:r>
              <a:rPr lang="en-US" dirty="0" smtClean="0"/>
              <a:t>Demand will determine what is produced.</a:t>
            </a:r>
          </a:p>
          <a:p>
            <a:endParaRPr lang="en-US" dirty="0" smtClean="0"/>
          </a:p>
          <a:p>
            <a:r>
              <a:rPr lang="en-US" dirty="0" smtClean="0"/>
              <a:t>Government sets safety standards.</a:t>
            </a:r>
          </a:p>
          <a:p>
            <a:endParaRPr lang="en-US" dirty="0" smtClean="0"/>
          </a:p>
          <a:p>
            <a:r>
              <a:rPr lang="en-US" dirty="0" smtClean="0"/>
              <a:t>Government regulates price in some industries.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 Incentive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When a person invests time, know-how, money, and other capital resources in a business, that investment is made with the idea of making a profit.</a:t>
            </a:r>
          </a:p>
          <a:p>
            <a:r>
              <a:rPr lang="en-US" i="1" u="sng" dirty="0" smtClean="0"/>
              <a:t>Profit</a:t>
            </a:r>
            <a:r>
              <a:rPr lang="en-US" dirty="0" smtClean="0"/>
              <a:t>: money left after all the costs of production- wages, rents, interest, and taxes- have been paid.</a:t>
            </a:r>
          </a:p>
          <a:p>
            <a:r>
              <a:rPr lang="en-US" i="1" u="sng" dirty="0" smtClean="0"/>
              <a:t>Profit incentive</a:t>
            </a:r>
            <a:r>
              <a:rPr lang="en-US" dirty="0" smtClean="0"/>
              <a:t>: desire to make money that motivates people to produce and sell goods and services.</a:t>
            </a:r>
          </a:p>
          <a:p>
            <a:r>
              <a:rPr lang="en-US" dirty="0" smtClean="0"/>
              <a:t>The risk of failing is also a part of the free enterprise system.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Chapter 2 Section 1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Economic Systems</a:t>
            </a:r>
            <a:endParaRPr lang="en-US" sz="5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 of the most important characteristics of capitalism is the existence of private property.</a:t>
            </a:r>
          </a:p>
          <a:p>
            <a:endParaRPr lang="en-US" i="1" u="sng" dirty="0" smtClean="0"/>
          </a:p>
          <a:p>
            <a:r>
              <a:rPr lang="en-US" i="1" u="sng" dirty="0" smtClean="0"/>
              <a:t>Private property</a:t>
            </a:r>
            <a:r>
              <a:rPr lang="en-US" dirty="0" smtClean="0"/>
              <a:t>: whatever is owned by individuals rather than by government</a:t>
            </a:r>
          </a:p>
          <a:p>
            <a:endParaRPr lang="en-US" dirty="0" smtClean="0"/>
          </a:p>
          <a:p>
            <a:r>
              <a:rPr lang="en-US" dirty="0" smtClean="0"/>
              <a:t>Individuals control how the property is used.</a:t>
            </a:r>
          </a:p>
          <a:p>
            <a:endParaRPr lang="en-US" dirty="0" smtClean="0"/>
          </a:p>
          <a:p>
            <a:r>
              <a:rPr lang="en-US" dirty="0" smtClean="0"/>
              <a:t>Private property is protected by the United States Constitution.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free market system, the lure of profits encourages competition.</a:t>
            </a:r>
          </a:p>
          <a:p>
            <a:endParaRPr lang="en-US" i="1" u="sng" dirty="0" smtClean="0"/>
          </a:p>
          <a:p>
            <a:r>
              <a:rPr lang="en-US" i="1" u="sng" dirty="0" smtClean="0"/>
              <a:t>Competition</a:t>
            </a:r>
            <a:r>
              <a:rPr lang="en-US" dirty="0" smtClean="0"/>
              <a:t>: rivalry among producers or sellers of similar goods and services to win more business</a:t>
            </a:r>
          </a:p>
          <a:p>
            <a:endParaRPr lang="en-US" dirty="0" smtClean="0"/>
          </a:p>
          <a:p>
            <a:r>
              <a:rPr lang="en-US" dirty="0" smtClean="0"/>
              <a:t>Different people can produce similar products and services.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Competing businesses try to win customers with lower prices or better quality goods and services.</a:t>
            </a:r>
          </a:p>
          <a:p>
            <a:endParaRPr lang="en-US" dirty="0" smtClean="0"/>
          </a:p>
          <a:p>
            <a:r>
              <a:rPr lang="en-US" dirty="0" smtClean="0"/>
              <a:t>Businesses need to use resources efficiently to stay competitive. </a:t>
            </a:r>
          </a:p>
          <a:p>
            <a:endParaRPr lang="en-US" dirty="0" smtClean="0"/>
          </a:p>
          <a:p>
            <a:r>
              <a:rPr lang="en-US" dirty="0" smtClean="0"/>
              <a:t>In the United States, most industries allow anyone to start a new business.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914400"/>
            <a:ext cx="8229600" cy="1828800"/>
          </a:xfrm>
        </p:spPr>
        <p:txBody>
          <a:bodyPr>
            <a:noAutofit/>
          </a:bodyPr>
          <a:lstStyle/>
          <a:p>
            <a:r>
              <a:rPr lang="en-US" sz="8000" dirty="0" smtClean="0"/>
              <a:t>Chapter 2 Section 3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The Goals of the Nation</a:t>
            </a:r>
            <a:endParaRPr lang="en-US" sz="5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Free Enterprise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 Freedom</a:t>
            </a:r>
          </a:p>
          <a:p>
            <a:pPr lvl="1"/>
            <a:r>
              <a:rPr lang="en-US" dirty="0" smtClean="0"/>
              <a:t>To allow individuals to make choices</a:t>
            </a:r>
          </a:p>
          <a:p>
            <a:endParaRPr lang="en-US" dirty="0" smtClean="0"/>
          </a:p>
          <a:p>
            <a:r>
              <a:rPr lang="en-US" dirty="0" smtClean="0"/>
              <a:t>Economic Efficiency</a:t>
            </a:r>
          </a:p>
          <a:p>
            <a:pPr lvl="1"/>
            <a:r>
              <a:rPr lang="en-US" dirty="0" smtClean="0"/>
              <a:t>To use limited resources wisely</a:t>
            </a:r>
          </a:p>
          <a:p>
            <a:endParaRPr lang="en-US" dirty="0" smtClean="0"/>
          </a:p>
          <a:p>
            <a:r>
              <a:rPr lang="en-US" dirty="0" smtClean="0"/>
              <a:t>Economic Equity</a:t>
            </a:r>
          </a:p>
          <a:p>
            <a:pPr lvl="1"/>
            <a:r>
              <a:rPr lang="en-US" dirty="0" smtClean="0"/>
              <a:t>To exhibit fairness- protected by laws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Free Enterprise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 Security</a:t>
            </a:r>
          </a:p>
          <a:p>
            <a:pPr lvl="1"/>
            <a:r>
              <a:rPr lang="en-US" dirty="0" smtClean="0"/>
              <a:t>To provide protection for risks we cannot control</a:t>
            </a:r>
          </a:p>
          <a:p>
            <a:endParaRPr lang="en-US" dirty="0" smtClean="0"/>
          </a:p>
          <a:p>
            <a:r>
              <a:rPr lang="en-US" dirty="0" smtClean="0"/>
              <a:t>Economic Stability</a:t>
            </a:r>
          </a:p>
          <a:p>
            <a:pPr lvl="1"/>
            <a:r>
              <a:rPr lang="en-US" dirty="0" smtClean="0"/>
              <a:t>To reach a stable economy</a:t>
            </a:r>
          </a:p>
          <a:p>
            <a:endParaRPr lang="en-US" dirty="0" smtClean="0"/>
          </a:p>
          <a:p>
            <a:r>
              <a:rPr lang="en-US" dirty="0" smtClean="0"/>
              <a:t>Economic growth</a:t>
            </a:r>
          </a:p>
          <a:p>
            <a:pPr lvl="1"/>
            <a:r>
              <a:rPr lang="en-US" dirty="0" smtClean="0"/>
              <a:t>To grow and expand the economy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Rights and </a:t>
            </a:r>
            <a:r>
              <a:rPr lang="en-US" dirty="0" err="1" smtClean="0"/>
              <a:t>Responsibilties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have the right to do what they want within the law.</a:t>
            </a:r>
          </a:p>
          <a:p>
            <a:endParaRPr lang="en-US" dirty="0" smtClean="0"/>
          </a:p>
          <a:p>
            <a:r>
              <a:rPr lang="en-US" dirty="0" smtClean="0"/>
              <a:t>People have to behave responsibly in order for the system to work.</a:t>
            </a:r>
          </a:p>
          <a:p>
            <a:endParaRPr lang="en-US" dirty="0" smtClean="0"/>
          </a:p>
          <a:p>
            <a:r>
              <a:rPr lang="en-US" dirty="0" smtClean="0"/>
              <a:t>People are responsible for understanding how government policies affect the economy and to cast their votes accordingly.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Basic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 smtClean="0"/>
              <a:t>Economic system</a:t>
            </a:r>
            <a:r>
              <a:rPr lang="en-US" dirty="0" smtClean="0"/>
              <a:t>: way in which a nation uses its resources to satisfy its people’s needs and wants</a:t>
            </a:r>
          </a:p>
          <a:p>
            <a:endParaRPr lang="en-US" dirty="0" smtClean="0"/>
          </a:p>
          <a:p>
            <a:r>
              <a:rPr lang="en-US" dirty="0" smtClean="0"/>
              <a:t>Three Questions</a:t>
            </a:r>
          </a:p>
          <a:p>
            <a:pPr lvl="1"/>
            <a:r>
              <a:rPr lang="en-US" dirty="0" smtClean="0"/>
              <a:t>What goods and services should be produced?</a:t>
            </a:r>
          </a:p>
          <a:p>
            <a:pPr lvl="1"/>
            <a:r>
              <a:rPr lang="en-US" dirty="0" smtClean="0"/>
              <a:t>How should they be produced?</a:t>
            </a:r>
          </a:p>
          <a:p>
            <a:pPr lvl="1"/>
            <a:r>
              <a:rPr lang="en-US" dirty="0" smtClean="0"/>
              <a:t>Who will get the goods and how will they be distributed?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be produced?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live in a world of scarcity and trade-offs.</a:t>
            </a:r>
          </a:p>
          <a:p>
            <a:endParaRPr lang="en-US" dirty="0" smtClean="0"/>
          </a:p>
          <a:p>
            <a:r>
              <a:rPr lang="en-US" dirty="0" smtClean="0"/>
              <a:t>If more of one item is produced, then less of another item can be produced.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should it be produced?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decision must be made as to how the combination of available inputs will get the job done for the lowest cost?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will get the goods and how will they be distributed?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goods or services are produced, the type of economic system under which people live determines how the goods and services will be distributed among its members.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Economic Systems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Economists have identified four types of economic systems:</a:t>
            </a:r>
          </a:p>
          <a:p>
            <a:pPr lvl="1"/>
            <a:r>
              <a:rPr lang="en-US" dirty="0" smtClean="0"/>
              <a:t>Traditional System</a:t>
            </a:r>
          </a:p>
          <a:p>
            <a:pPr lvl="1"/>
            <a:r>
              <a:rPr lang="en-US" dirty="0" smtClean="0"/>
              <a:t>Command System</a:t>
            </a:r>
          </a:p>
          <a:p>
            <a:pPr lvl="1"/>
            <a:r>
              <a:rPr lang="en-US" dirty="0" smtClean="0"/>
              <a:t>Market/Capitalist System</a:t>
            </a:r>
          </a:p>
          <a:p>
            <a:pPr lvl="1"/>
            <a:r>
              <a:rPr lang="en-US" dirty="0" smtClean="0"/>
              <a:t>Mixed System</a:t>
            </a:r>
          </a:p>
          <a:p>
            <a:r>
              <a:rPr lang="en-US" dirty="0" smtClean="0"/>
              <a:t>These systems are theoretical representations of systems found throughout the world.</a:t>
            </a:r>
          </a:p>
          <a:p>
            <a:r>
              <a:rPr lang="en-US" dirty="0" smtClean="0"/>
              <a:t>No “pure” systems exist- they are all mixed to some degree.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 smtClean="0"/>
              <a:t>Traditional system</a:t>
            </a:r>
            <a:r>
              <a:rPr lang="en-US" dirty="0" smtClean="0"/>
              <a:t>: system in which economic decisions are based on customs and beliefs that have been handed down from generation to generation</a:t>
            </a:r>
          </a:p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You know what is expected of you.</a:t>
            </a:r>
          </a:p>
          <a:p>
            <a:pPr lvl="1"/>
            <a:r>
              <a:rPr lang="en-US" dirty="0" smtClean="0"/>
              <a:t>Strong family and community ties.</a:t>
            </a:r>
          </a:p>
          <a:p>
            <a:r>
              <a:rPr lang="en-US" dirty="0" smtClean="0"/>
              <a:t>Disadvantages:</a:t>
            </a:r>
          </a:p>
          <a:p>
            <a:pPr lvl="1"/>
            <a:r>
              <a:rPr lang="en-US" dirty="0" smtClean="0"/>
              <a:t>Change is discouraged.</a:t>
            </a:r>
          </a:p>
          <a:p>
            <a:pPr lvl="1"/>
            <a:r>
              <a:rPr lang="en-US" dirty="0" smtClean="0"/>
              <a:t>Methods of production are often inefficient.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 smtClean="0"/>
              <a:t>Command economy</a:t>
            </a:r>
            <a:r>
              <a:rPr lang="en-US" dirty="0" smtClean="0"/>
              <a:t>: system in which the government controls the factors of production and makes all decisions about their use</a:t>
            </a:r>
          </a:p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Resources can be rerouted quickly</a:t>
            </a:r>
          </a:p>
          <a:p>
            <a:r>
              <a:rPr lang="en-US" dirty="0" smtClean="0"/>
              <a:t>Disadvantages:</a:t>
            </a:r>
          </a:p>
          <a:p>
            <a:pPr lvl="1"/>
            <a:r>
              <a:rPr lang="en-US" dirty="0" smtClean="0"/>
              <a:t>Lack of incentives to work hard or show inventiveness</a:t>
            </a:r>
          </a:p>
          <a:p>
            <a:pPr lvl="1"/>
            <a:r>
              <a:rPr lang="en-US" dirty="0" smtClean="0"/>
              <a:t>Lack of consumer choice</a:t>
            </a:r>
          </a:p>
          <a:p>
            <a:pPr lvl="1"/>
            <a:r>
              <a:rPr lang="en-US" dirty="0" smtClean="0"/>
              <a:t>Lack of freedom to choose your own career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129</TotalTime>
  <Words>1012</Words>
  <Application>Microsoft Office PowerPoint</Application>
  <PresentationFormat>On-screen Show (4:3)</PresentationFormat>
  <Paragraphs>138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Book Antiqua</vt:lpstr>
      <vt:lpstr>Lucida Sans</vt:lpstr>
      <vt:lpstr>Wingdings</vt:lpstr>
      <vt:lpstr>Wingdings 2</vt:lpstr>
      <vt:lpstr>Wingdings 3</vt:lpstr>
      <vt:lpstr>Apex</vt:lpstr>
      <vt:lpstr>Chapter 2</vt:lpstr>
      <vt:lpstr>Chapter 2 Section 1</vt:lpstr>
      <vt:lpstr>Three Basic Questions</vt:lpstr>
      <vt:lpstr>What should be produced?</vt:lpstr>
      <vt:lpstr>How should it be produced?</vt:lpstr>
      <vt:lpstr>Who will get the goods and how will they be distributed?</vt:lpstr>
      <vt:lpstr>Types of Economic Systems </vt:lpstr>
      <vt:lpstr>Traditional System</vt:lpstr>
      <vt:lpstr>Command System</vt:lpstr>
      <vt:lpstr>Market/Capitalist System</vt:lpstr>
      <vt:lpstr>Market/Capitalist System</vt:lpstr>
      <vt:lpstr>Market/Capitalist System</vt:lpstr>
      <vt:lpstr>Types of Economic Systems</vt:lpstr>
      <vt:lpstr>Mixed System</vt:lpstr>
      <vt:lpstr>Chapter 2 Section 2</vt:lpstr>
      <vt:lpstr>Limited Role of Government</vt:lpstr>
      <vt:lpstr>Freedom of Enterprise </vt:lpstr>
      <vt:lpstr>Freedom of Choice</vt:lpstr>
      <vt:lpstr>Profit Incentive</vt:lpstr>
      <vt:lpstr>Private Property</vt:lpstr>
      <vt:lpstr>Competion</vt:lpstr>
      <vt:lpstr>Competition</vt:lpstr>
      <vt:lpstr>Chapter 2 Section 3</vt:lpstr>
      <vt:lpstr>Goals of Free Enterprise</vt:lpstr>
      <vt:lpstr>Goals of Free Enterprise</vt:lpstr>
      <vt:lpstr>Rights and Responsibilties</vt:lpstr>
    </vt:vector>
  </TitlesOfParts>
  <Company>ASD1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nimmers</dc:creator>
  <cp:lastModifiedBy>MIKE SPINRAD</cp:lastModifiedBy>
  <cp:revision>14</cp:revision>
  <dcterms:created xsi:type="dcterms:W3CDTF">2014-08-11T14:40:17Z</dcterms:created>
  <dcterms:modified xsi:type="dcterms:W3CDTF">2019-05-21T17:59:55Z</dcterms:modified>
</cp:coreProperties>
</file>