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3"/>
  </p:notesMasterIdLst>
  <p:handoutMasterIdLst>
    <p:handoutMasterId r:id="rId14"/>
  </p:handoutMasterIdLst>
  <p:sldIdLst>
    <p:sldId id="268" r:id="rId3"/>
    <p:sldId id="269" r:id="rId4"/>
    <p:sldId id="258" r:id="rId5"/>
    <p:sldId id="260" r:id="rId6"/>
    <p:sldId id="261" r:id="rId7"/>
    <p:sldId id="270" r:id="rId8"/>
    <p:sldId id="263" r:id="rId9"/>
    <p:sldId id="262" r:id="rId10"/>
    <p:sldId id="264"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49" d="100"/>
          <a:sy n="49" d="100"/>
        </p:scale>
        <p:origin x="-96" y="-126"/>
      </p:cViewPr>
      <p:guideLst>
        <p:guide orient="horz" pos="2160"/>
        <p:guide pos="3840"/>
      </p:guideLst>
    </p:cSldViewPr>
  </p:slideViewPr>
  <p:notesTextViewPr>
    <p:cViewPr>
      <p:scale>
        <a:sx n="1" d="1"/>
        <a:sy n="1" d="1"/>
      </p:scale>
      <p:origin x="0" y="0"/>
    </p:cViewPr>
  </p:notesTextViewPr>
  <p:notesViewPr>
    <p:cSldViewPr snapToGrid="0" showGuides="1">
      <p:cViewPr varScale="1">
        <p:scale>
          <a:sx n="82" d="100"/>
          <a:sy n="82" d="100"/>
        </p:scale>
        <p:origin x="385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F93605-0C0C-4258-9724-5F2F9BB3BC90}" type="datetimeFigureOut">
              <a:rPr lang="en-US" smtClean="0"/>
              <a:t>4/28/2014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63FFE7F-C917-439A-8026-3D301EB5CC28}" type="slidenum">
              <a:rPr lang="en-US" smtClean="0"/>
              <a:t>‹#›</a:t>
            </a:fld>
            <a:endParaRPr lang="en-US"/>
          </a:p>
        </p:txBody>
      </p:sp>
    </p:spTree>
    <p:extLst>
      <p:ext uri="{BB962C8B-B14F-4D97-AF65-F5344CB8AC3E}">
        <p14:creationId xmlns:p14="http://schemas.microsoft.com/office/powerpoint/2010/main" val="752799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F31B3D-E4E3-4A80-AB70-C5564C267266}" type="datetimeFigureOut">
              <a:rPr lang="en-US" smtClean="0"/>
              <a:t>4/28/2014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C0B30D-C07A-425B-A90C-BA7BEB191079}" type="slidenum">
              <a:rPr lang="en-US" smtClean="0"/>
              <a:t>‹#›</a:t>
            </a:fld>
            <a:endParaRPr lang="en-US"/>
          </a:p>
        </p:txBody>
      </p:sp>
    </p:spTree>
    <p:extLst>
      <p:ext uri="{BB962C8B-B14F-4D97-AF65-F5344CB8AC3E}">
        <p14:creationId xmlns:p14="http://schemas.microsoft.com/office/powerpoint/2010/main" val="3723190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4245434"/>
            <a:ext cx="8686800" cy="1464906"/>
          </a:xfrm>
        </p:spPr>
        <p:txBody>
          <a:bodyPr anchor="b">
            <a:normAutofit/>
          </a:bodyPr>
          <a:lstStyle>
            <a:lvl1pPr algn="l">
              <a:lnSpc>
                <a:spcPct val="80000"/>
              </a:lnSpc>
              <a:defRPr sz="4800">
                <a:solidFill>
                  <a:schemeClr val="bg1"/>
                </a:solidFill>
                <a:effectLst>
                  <a:outerShdw blurRad="63500" algn="ctr" rotWithShape="0">
                    <a:prstClr val="black">
                      <a:alpha val="4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066800" y="5731795"/>
            <a:ext cx="8686800" cy="440405"/>
          </a:xfrm>
        </p:spPr>
        <p:txBody>
          <a:bodyPr/>
          <a:lstStyle>
            <a:lvl1pPr marL="0" indent="0" algn="l">
              <a:spcBef>
                <a:spcPts val="0"/>
              </a:spcBef>
              <a:buNone/>
              <a:defRPr sz="2400">
                <a:solidFill>
                  <a:schemeClr val="bg1"/>
                </a:solidFill>
                <a:effectLst>
                  <a:outerShdw blurRad="635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CC0096-1860-4642-9CD2-0079EA5E7CD1}" type="datetimeFigureOut">
              <a:rPr lang="en-US" smtClean="0"/>
              <a:t>4/28/2014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6400" y="457200"/>
            <a:ext cx="1828800" cy="5719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457200"/>
            <a:ext cx="7955280" cy="5719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CC0096-1860-4642-9CD2-0079EA5E7CD1}" type="datetimeFigureOut">
              <a:rPr lang="en-US" smtClean="0"/>
              <a:t>4/28/2014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CC0096-1860-4642-9CD2-0079EA5E7CD1}" type="datetimeFigureOut">
              <a:rPr lang="en-US" smtClean="0"/>
              <a:t>4/28/2014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9848" y="4242816"/>
            <a:ext cx="8686800" cy="1463040"/>
          </a:xfrm>
        </p:spPr>
        <p:txBody>
          <a:bodyPr anchor="b">
            <a:normAutofit/>
          </a:bodyPr>
          <a:lstStyle>
            <a:lvl1pPr>
              <a:defRPr sz="4800"/>
            </a:lvl1pPr>
          </a:lstStyle>
          <a:p>
            <a:r>
              <a:rPr lang="en-US" smtClean="0"/>
              <a:t>Click to edit Master title style</a:t>
            </a:r>
            <a:endParaRPr lang="en-US"/>
          </a:p>
        </p:txBody>
      </p:sp>
      <p:sp>
        <p:nvSpPr>
          <p:cNvPr id="3" name="Text Placeholder 2"/>
          <p:cNvSpPr>
            <a:spLocks noGrp="1"/>
          </p:cNvSpPr>
          <p:nvPr>
            <p:ph type="body" idx="1"/>
          </p:nvPr>
        </p:nvSpPr>
        <p:spPr>
          <a:xfrm>
            <a:off x="1066799" y="5733288"/>
            <a:ext cx="8686800" cy="438912"/>
          </a:xfrm>
        </p:spPr>
        <p:txBody>
          <a:bodyPr/>
          <a:lstStyle>
            <a:lvl1pPr marL="0" indent="0">
              <a:spcBef>
                <a:spcPts val="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04999"/>
            <a:ext cx="4800600" cy="4271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24600" y="1904999"/>
            <a:ext cx="4800600" cy="4271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7CC0096-1860-4642-9CD2-0079EA5E7CD1}" type="datetimeFigureOut">
              <a:rPr lang="en-US" smtClean="0"/>
              <a:t>4/28/2014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066800" y="1772815"/>
            <a:ext cx="4800600" cy="737121"/>
          </a:xfrm>
        </p:spPr>
        <p:txBody>
          <a:bodyPr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6800" y="2509937"/>
            <a:ext cx="4800600" cy="3662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24600" y="1772815"/>
            <a:ext cx="4800600" cy="737121"/>
          </a:xfrm>
        </p:spPr>
        <p:txBody>
          <a:bodyPr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24600" y="2509937"/>
            <a:ext cx="4800600" cy="3662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CC0096-1860-4642-9CD2-0079EA5E7CD1}" type="datetimeFigureOut">
              <a:rPr lang="en-US" smtClean="0"/>
              <a:t>4/28/2014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CC0096-1860-4642-9CD2-0079EA5E7CD1}" type="datetimeFigureOut">
              <a:rPr lang="en-US" smtClean="0"/>
              <a:t>4/28/2014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C0096-1860-4642-9CD2-0079EA5E7CD1}" type="datetimeFigureOut">
              <a:rPr lang="en-US" smtClean="0"/>
              <a:t>4/28/2014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760" y="3090672"/>
            <a:ext cx="4663440" cy="1828800"/>
          </a:xfrm>
        </p:spPr>
        <p:txBody>
          <a:bodyPr anchor="b">
            <a:normAutofit/>
          </a:bodyPr>
          <a:lstStyle>
            <a:lvl1pPr>
              <a:defRPr sz="3600"/>
            </a:lvl1pPr>
          </a:lstStyle>
          <a:p>
            <a:r>
              <a:rPr lang="en-US" smtClean="0"/>
              <a:t>Click to edit Master title style</a:t>
            </a:r>
            <a:endParaRPr lang="en-US"/>
          </a:p>
        </p:txBody>
      </p:sp>
      <p:sp>
        <p:nvSpPr>
          <p:cNvPr id="3" name="Content Placeholder 2"/>
          <p:cNvSpPr>
            <a:spLocks noGrp="1"/>
          </p:cNvSpPr>
          <p:nvPr>
            <p:ph idx="1"/>
          </p:nvPr>
        </p:nvSpPr>
        <p:spPr>
          <a:xfrm>
            <a:off x="685799" y="457200"/>
            <a:ext cx="5410201" cy="57150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42760" y="4983480"/>
            <a:ext cx="4663440" cy="118872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CC0096-1860-4642-9CD2-0079EA5E7CD1}" type="datetimeFigureOut">
              <a:rPr lang="en-US" smtClean="0"/>
              <a:t>4/28/2014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760" y="3093099"/>
            <a:ext cx="4663440" cy="1828800"/>
          </a:xfrm>
        </p:spPr>
        <p:txBody>
          <a:bodyPr anchor="b">
            <a:normAutofit/>
          </a:bodyPr>
          <a:lstStyle>
            <a:lvl1pPr>
              <a:defRPr sz="3600"/>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6096000" cy="6858000"/>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842760" y="4983480"/>
            <a:ext cx="4663440" cy="118872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457518"/>
            <a:ext cx="10058400" cy="118872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1905001"/>
            <a:ext cx="1005840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1066800" y="6400800"/>
            <a:ext cx="1097280" cy="228600"/>
          </a:xfrm>
          <a:prstGeom prst="rect">
            <a:avLst/>
          </a:prstGeom>
        </p:spPr>
        <p:txBody>
          <a:bodyPr vert="horz" lIns="91440" tIns="45720" rIns="91440" bIns="45720" rtlCol="0" anchor="ctr"/>
          <a:lstStyle>
            <a:lvl1pPr algn="l">
              <a:defRPr sz="800">
                <a:solidFill>
                  <a:schemeClr val="tx1"/>
                </a:solidFill>
              </a:defRPr>
            </a:lvl1pPr>
          </a:lstStyle>
          <a:p>
            <a:fld id="{37CC0096-1860-4642-9CD2-0079EA5E7CD1}" type="datetimeFigureOut">
              <a:rPr lang="en-US" smtClean="0"/>
              <a:pPr/>
              <a:t>4/28/2014</a:t>
            </a:fld>
            <a:endParaRPr lang="en-US"/>
          </a:p>
        </p:txBody>
      </p:sp>
      <p:sp>
        <p:nvSpPr>
          <p:cNvPr id="5" name="Footer Placeholder 4"/>
          <p:cNvSpPr>
            <a:spLocks noGrp="1"/>
          </p:cNvSpPr>
          <p:nvPr>
            <p:ph type="ftr" sz="quarter" idx="3"/>
          </p:nvPr>
        </p:nvSpPr>
        <p:spPr>
          <a:xfrm>
            <a:off x="2422849" y="6400800"/>
            <a:ext cx="7315200" cy="228600"/>
          </a:xfrm>
          <a:prstGeom prst="rect">
            <a:avLst/>
          </a:prstGeom>
        </p:spPr>
        <p:txBody>
          <a:bodyPr vert="horz" lIns="91440" tIns="45720" rIns="91440" bIns="45720" rtlCol="0" anchor="ctr"/>
          <a:lstStyle>
            <a:lvl1pPr algn="ctr">
              <a:defRPr sz="800">
                <a:solidFill>
                  <a:schemeClr val="tx1"/>
                </a:solidFill>
              </a:defRPr>
            </a:lvl1pPr>
          </a:lstStyle>
          <a:p>
            <a:endParaRPr lang="en-US" dirty="0"/>
          </a:p>
        </p:txBody>
      </p:sp>
      <p:sp>
        <p:nvSpPr>
          <p:cNvPr id="6" name="Slide Number Placeholder 5"/>
          <p:cNvSpPr>
            <a:spLocks noGrp="1"/>
          </p:cNvSpPr>
          <p:nvPr>
            <p:ph type="sldNum" sz="quarter" idx="4"/>
          </p:nvPr>
        </p:nvSpPr>
        <p:spPr>
          <a:xfrm>
            <a:off x="10027920" y="6400800"/>
            <a:ext cx="1097280" cy="228600"/>
          </a:xfrm>
          <a:prstGeom prst="rect">
            <a:avLst/>
          </a:prstGeom>
        </p:spPr>
        <p:txBody>
          <a:bodyPr vert="horz" lIns="91440" tIns="45720" rIns="91440" bIns="45720" rtlCol="0" anchor="ctr"/>
          <a:lstStyle>
            <a:lvl1pPr algn="r">
              <a:defRPr sz="800">
                <a:solidFill>
                  <a:schemeClr val="tx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5"/>
        </a:buClr>
        <a:buSzPct val="90000"/>
        <a:buFont typeface="Arial"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200"/>
        </a:spcBef>
        <a:buClr>
          <a:schemeClr val="accent5"/>
        </a:buClr>
        <a:buSzPct val="9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accent5"/>
        </a:buClr>
        <a:buSzPct val="90000"/>
        <a:buFont typeface="Arial" pitchFamily="34" charset="0"/>
        <a:buChar char="•"/>
        <a:defRPr sz="1800" kern="1200">
          <a:solidFill>
            <a:schemeClr val="tx1"/>
          </a:solidFill>
          <a:latin typeface="+mn-lt"/>
          <a:ea typeface="+mn-ea"/>
          <a:cs typeface="+mn-cs"/>
        </a:defRPr>
      </a:lvl3pPr>
      <a:lvl4pPr marL="1097280" indent="-182880" algn="l" defTabSz="914400" rtl="0" eaLnBrk="1" latinLnBrk="0" hangingPunct="1">
        <a:lnSpc>
          <a:spcPct val="90000"/>
        </a:lnSpc>
        <a:spcBef>
          <a:spcPts val="800"/>
        </a:spcBef>
        <a:buClr>
          <a:schemeClr val="accent5"/>
        </a:buClr>
        <a:buSzPct val="90000"/>
        <a:buFont typeface="Arial" pitchFamily="34" charset="0"/>
        <a:buChar char="•"/>
        <a:defRPr sz="1600" kern="1200">
          <a:solidFill>
            <a:schemeClr val="tx1"/>
          </a:solidFill>
          <a:latin typeface="+mn-lt"/>
          <a:ea typeface="+mn-ea"/>
          <a:cs typeface="+mn-cs"/>
        </a:defRPr>
      </a:lvl4pPr>
      <a:lvl5pPr marL="13258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5pPr>
      <a:lvl6pPr marL="15544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6pPr>
      <a:lvl7pPr marL="17830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7pPr>
      <a:lvl8pPr marL="20116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8pPr>
      <a:lvl9pPr marL="22402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20 </a:t>
            </a:r>
            <a:endParaRPr lang="en-US" dirty="0"/>
          </a:p>
        </p:txBody>
      </p:sp>
      <p:sp>
        <p:nvSpPr>
          <p:cNvPr id="3" name="Subtitle 2"/>
          <p:cNvSpPr>
            <a:spLocks noGrp="1"/>
          </p:cNvSpPr>
          <p:nvPr>
            <p:ph type="subTitle" idx="1"/>
          </p:nvPr>
        </p:nvSpPr>
        <p:spPr/>
        <p:txBody>
          <a:bodyPr/>
          <a:lstStyle/>
          <a:p>
            <a:r>
              <a:rPr lang="en-US" dirty="0" smtClean="0"/>
              <a:t>Costs of Production</a:t>
            </a:r>
            <a:endParaRPr lang="en-US" dirty="0"/>
          </a:p>
        </p:txBody>
      </p:sp>
    </p:spTree>
    <p:extLst>
      <p:ext uri="{BB962C8B-B14F-4D97-AF65-F5344CB8AC3E}">
        <p14:creationId xmlns:p14="http://schemas.microsoft.com/office/powerpoint/2010/main" val="237011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1848"/>
            <a:ext cx="10058400" cy="682411"/>
          </a:xfrm>
        </p:spPr>
        <p:txBody>
          <a:bodyPr/>
          <a:lstStyle/>
          <a:p>
            <a:r>
              <a:rPr lang="en-US" dirty="0" smtClean="0"/>
              <a:t>Economies and Diseconomies of Scale Graph</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1406" y="829213"/>
            <a:ext cx="9527058" cy="4607955"/>
          </a:xfrm>
        </p:spPr>
      </p:pic>
      <p:sp>
        <p:nvSpPr>
          <p:cNvPr id="5" name="TextBox 4"/>
          <p:cNvSpPr txBox="1"/>
          <p:nvPr/>
        </p:nvSpPr>
        <p:spPr>
          <a:xfrm>
            <a:off x="432486" y="5263978"/>
            <a:ext cx="10692714" cy="646331"/>
          </a:xfrm>
          <a:prstGeom prst="rect">
            <a:avLst/>
          </a:prstGeom>
          <a:noFill/>
        </p:spPr>
        <p:txBody>
          <a:bodyPr wrap="square" rtlCol="0">
            <a:spAutoFit/>
          </a:bodyPr>
          <a:lstStyle/>
          <a:p>
            <a:r>
              <a:rPr lang="en-US" dirty="0" smtClean="0"/>
              <a:t>On the left of this graph is the economies of scale, going into the minimum efficient scale, and ending at diseconomies of scale</a:t>
            </a:r>
            <a:endParaRPr lang="en-US" dirty="0"/>
          </a:p>
        </p:txBody>
      </p:sp>
    </p:spTree>
    <p:extLst>
      <p:ext uri="{BB962C8B-B14F-4D97-AF65-F5344CB8AC3E}">
        <p14:creationId xmlns:p14="http://schemas.microsoft.com/office/powerpoint/2010/main" val="3891783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Profits</a:t>
            </a:r>
            <a:endParaRPr lang="en-US" dirty="0"/>
          </a:p>
        </p:txBody>
      </p:sp>
      <p:sp>
        <p:nvSpPr>
          <p:cNvPr id="3" name="Content Placeholder 2"/>
          <p:cNvSpPr>
            <a:spLocks noGrp="1"/>
          </p:cNvSpPr>
          <p:nvPr>
            <p:ph idx="1"/>
          </p:nvPr>
        </p:nvSpPr>
        <p:spPr>
          <a:xfrm>
            <a:off x="1066800" y="1905001"/>
            <a:ext cx="5037438" cy="4267200"/>
          </a:xfrm>
        </p:spPr>
        <p:txBody>
          <a:bodyPr/>
          <a:lstStyle/>
          <a:p>
            <a:r>
              <a:rPr lang="en-US" u="sng" dirty="0"/>
              <a:t>Normal Profit</a:t>
            </a:r>
            <a:r>
              <a:rPr lang="en-US" dirty="0"/>
              <a:t>: the minimum payment for your effort that you receive when you do business</a:t>
            </a:r>
          </a:p>
          <a:p>
            <a:r>
              <a:rPr lang="en-US" u="sng" dirty="0"/>
              <a:t>Economic Profit</a:t>
            </a:r>
            <a:r>
              <a:rPr lang="en-US" dirty="0"/>
              <a:t>: the total revenue minus economic costs. If total revenue exceeds its economic costs, it becomes an entrepreneur’s economic profit</a:t>
            </a:r>
            <a:endParaRPr lang="en-US" u="sng" dirty="0"/>
          </a:p>
          <a:p>
            <a:r>
              <a:rPr lang="en-US" u="sng" dirty="0" smtClean="0"/>
              <a:t>Accounting Profit</a:t>
            </a:r>
            <a:r>
              <a:rPr lang="en-US" dirty="0" smtClean="0"/>
              <a:t>: the total revenue minus the implicit costs</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2611" y="1152526"/>
            <a:ext cx="5476875" cy="5019675"/>
          </a:xfrm>
          <a:prstGeom prst="rect">
            <a:avLst/>
          </a:prstGeom>
        </p:spPr>
      </p:pic>
    </p:spTree>
    <p:extLst>
      <p:ext uri="{BB962C8B-B14F-4D97-AF65-F5344CB8AC3E}">
        <p14:creationId xmlns:p14="http://schemas.microsoft.com/office/powerpoint/2010/main" val="2573296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10892"/>
            <a:ext cx="10058400" cy="1188720"/>
          </a:xfrm>
        </p:spPr>
        <p:txBody>
          <a:bodyPr/>
          <a:lstStyle/>
          <a:p>
            <a:r>
              <a:rPr lang="en-US" dirty="0" smtClean="0"/>
              <a:t>Economic Costs</a:t>
            </a:r>
            <a:endParaRPr lang="en-US" dirty="0"/>
          </a:p>
        </p:txBody>
      </p:sp>
      <p:sp>
        <p:nvSpPr>
          <p:cNvPr id="3" name="Content Placeholder 2"/>
          <p:cNvSpPr>
            <a:spLocks noGrp="1"/>
          </p:cNvSpPr>
          <p:nvPr>
            <p:ph idx="1"/>
          </p:nvPr>
        </p:nvSpPr>
        <p:spPr>
          <a:xfrm>
            <a:off x="807308" y="1250092"/>
            <a:ext cx="10058400" cy="5422557"/>
          </a:xfrm>
        </p:spPr>
        <p:txBody>
          <a:bodyPr>
            <a:normAutofit/>
          </a:bodyPr>
          <a:lstStyle/>
          <a:p>
            <a:r>
              <a:rPr lang="en-US" u="sng" dirty="0" smtClean="0"/>
              <a:t>Explicit Costs</a:t>
            </a:r>
            <a:r>
              <a:rPr lang="en-US" dirty="0" smtClean="0"/>
              <a:t>: the monetary payments, or cash expenditures a firm makes to those who supply labor services, the materials, fuel, transportation services, etc. These are the concrete costs of production</a:t>
            </a:r>
          </a:p>
          <a:p>
            <a:r>
              <a:rPr lang="en-US" u="sng" dirty="0" smtClean="0"/>
              <a:t>Implicit Costs</a:t>
            </a:r>
            <a:r>
              <a:rPr lang="en-US" dirty="0" smtClean="0"/>
              <a:t>: the opportunity costs of using a firm self-owned, self-employed resources. They are money payments that self-employed resources </a:t>
            </a:r>
            <a:r>
              <a:rPr lang="en-US" b="1" dirty="0" smtClean="0"/>
              <a:t>could have </a:t>
            </a:r>
            <a:r>
              <a:rPr lang="en-US" dirty="0" smtClean="0"/>
              <a:t>earned in their best alternative use. </a:t>
            </a:r>
            <a:endParaRPr lang="en-US" dirty="0"/>
          </a:p>
          <a:p>
            <a:r>
              <a:rPr lang="en-US" u="sng" dirty="0" smtClean="0"/>
              <a:t>Economic Costs</a:t>
            </a:r>
            <a:r>
              <a:rPr lang="en-US" dirty="0" smtClean="0"/>
              <a:t>: is the cost when explicit and implicit costs are added together</a:t>
            </a:r>
          </a:p>
          <a:p>
            <a:pPr marL="0" indent="0">
              <a:buNone/>
            </a:pPr>
            <a:endParaRPr lang="en-US" dirty="0" smtClean="0"/>
          </a:p>
        </p:txBody>
      </p:sp>
    </p:spTree>
    <p:extLst>
      <p:ext uri="{BB962C8B-B14F-4D97-AF65-F5344CB8AC3E}">
        <p14:creationId xmlns:p14="http://schemas.microsoft.com/office/powerpoint/2010/main" val="225353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34779"/>
            <a:ext cx="10058400" cy="731838"/>
          </a:xfrm>
        </p:spPr>
        <p:txBody>
          <a:bodyPr/>
          <a:lstStyle/>
          <a:p>
            <a:r>
              <a:rPr lang="en-US" dirty="0" smtClean="0"/>
              <a:t>Short Run and Long Run</a:t>
            </a:r>
            <a:endParaRPr lang="en-US" dirty="0"/>
          </a:p>
        </p:txBody>
      </p:sp>
      <p:sp>
        <p:nvSpPr>
          <p:cNvPr id="3" name="Content Placeholder 2"/>
          <p:cNvSpPr>
            <a:spLocks noGrp="1"/>
          </p:cNvSpPr>
          <p:nvPr>
            <p:ph sz="half" idx="1"/>
          </p:nvPr>
        </p:nvSpPr>
        <p:spPr>
          <a:xfrm>
            <a:off x="457200" y="1090184"/>
            <a:ext cx="8401050" cy="5570108"/>
          </a:xfrm>
        </p:spPr>
        <p:txBody>
          <a:bodyPr>
            <a:normAutofit/>
          </a:bodyPr>
          <a:lstStyle/>
          <a:p>
            <a:pPr marL="0" indent="0">
              <a:buNone/>
            </a:pPr>
            <a:r>
              <a:rPr lang="en-US" dirty="0" smtClean="0"/>
              <a:t>When the demand for a firms product changes, the firms profitability will depend on how quickly it can adjust its plant capacity. Because of this, there is the short run and long run </a:t>
            </a:r>
            <a:endParaRPr lang="en-US" dirty="0"/>
          </a:p>
          <a:p>
            <a:pPr marL="0" indent="0">
              <a:buNone/>
            </a:pPr>
            <a:r>
              <a:rPr lang="en-US" dirty="0" smtClean="0"/>
              <a:t>When talking about the short run and long run, three definitions you need to know are:</a:t>
            </a:r>
          </a:p>
          <a:p>
            <a:r>
              <a:rPr lang="en-US" u="sng" dirty="0" smtClean="0"/>
              <a:t>Total Product</a:t>
            </a:r>
            <a:r>
              <a:rPr lang="en-US" dirty="0" smtClean="0"/>
              <a:t>: the total quantity of a particular good or service produced</a:t>
            </a:r>
          </a:p>
          <a:p>
            <a:r>
              <a:rPr lang="en-US" u="sng" dirty="0" smtClean="0"/>
              <a:t>Marginal Product</a:t>
            </a:r>
            <a:r>
              <a:rPr lang="en-US" dirty="0" smtClean="0"/>
              <a:t>: the extra output or added product associated with adding a unit of variable resource to the production process</a:t>
            </a:r>
          </a:p>
          <a:p>
            <a:pPr lvl="1"/>
            <a:r>
              <a:rPr lang="en-US" b="1" dirty="0" smtClean="0"/>
              <a:t>Marginal product</a:t>
            </a:r>
            <a:r>
              <a:rPr lang="en-US" dirty="0" smtClean="0"/>
              <a:t>= change in total product/change in labor input</a:t>
            </a:r>
            <a:endParaRPr lang="en-US" dirty="0"/>
          </a:p>
          <a:p>
            <a:r>
              <a:rPr lang="en-US" u="sng" dirty="0" smtClean="0"/>
              <a:t>Average Product</a:t>
            </a:r>
            <a:r>
              <a:rPr lang="en-US" dirty="0" smtClean="0"/>
              <a:t>: output per  unit of labor input</a:t>
            </a:r>
          </a:p>
          <a:p>
            <a:pPr lvl="1"/>
            <a:r>
              <a:rPr lang="en-US" b="1" dirty="0" smtClean="0"/>
              <a:t>Average Product</a:t>
            </a:r>
            <a:r>
              <a:rPr lang="en-US" dirty="0" smtClean="0"/>
              <a:t>= total product/units of labor</a:t>
            </a:r>
          </a:p>
          <a:p>
            <a:endParaRPr lang="en-US"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8250" y="1176681"/>
            <a:ext cx="3028950" cy="5025082"/>
          </a:xfrm>
          <a:prstGeom prst="rect">
            <a:avLst/>
          </a:prstGeom>
        </p:spPr>
      </p:pic>
      <p:sp>
        <p:nvSpPr>
          <p:cNvPr id="6" name="TextBox 5"/>
          <p:cNvSpPr txBox="1"/>
          <p:nvPr/>
        </p:nvSpPr>
        <p:spPr>
          <a:xfrm>
            <a:off x="10084400" y="4683211"/>
            <a:ext cx="576650" cy="369332"/>
          </a:xfrm>
          <a:prstGeom prst="rect">
            <a:avLst/>
          </a:prstGeom>
          <a:noFill/>
        </p:spPr>
        <p:txBody>
          <a:bodyPr wrap="square" rtlCol="0">
            <a:spAutoFit/>
          </a:bodyPr>
          <a:lstStyle/>
          <a:p>
            <a:r>
              <a:rPr lang="en-US" dirty="0" smtClean="0">
                <a:solidFill>
                  <a:srgbClr val="00B050"/>
                </a:solidFill>
              </a:rPr>
              <a:t>MP</a:t>
            </a:r>
            <a:endParaRPr lang="en-US" dirty="0">
              <a:solidFill>
                <a:srgbClr val="00B050"/>
              </a:solidFill>
            </a:endParaRPr>
          </a:p>
        </p:txBody>
      </p:sp>
      <p:sp>
        <p:nvSpPr>
          <p:cNvPr id="7" name="TextBox 6"/>
          <p:cNvSpPr txBox="1"/>
          <p:nvPr/>
        </p:nvSpPr>
        <p:spPr>
          <a:xfrm>
            <a:off x="11261124" y="5251621"/>
            <a:ext cx="626076" cy="369332"/>
          </a:xfrm>
          <a:prstGeom prst="rect">
            <a:avLst/>
          </a:prstGeom>
          <a:noFill/>
        </p:spPr>
        <p:txBody>
          <a:bodyPr wrap="square" rtlCol="0">
            <a:spAutoFit/>
          </a:bodyPr>
          <a:lstStyle/>
          <a:p>
            <a:r>
              <a:rPr lang="en-US" dirty="0" smtClean="0">
                <a:solidFill>
                  <a:srgbClr val="0070C0"/>
                </a:solidFill>
              </a:rPr>
              <a:t>AP</a:t>
            </a:r>
            <a:endParaRPr lang="en-US" dirty="0">
              <a:solidFill>
                <a:srgbClr val="0070C0"/>
              </a:solidFill>
            </a:endParaRPr>
          </a:p>
        </p:txBody>
      </p:sp>
      <p:sp>
        <p:nvSpPr>
          <p:cNvPr id="8" name="TextBox 7"/>
          <p:cNvSpPr txBox="1"/>
          <p:nvPr/>
        </p:nvSpPr>
        <p:spPr>
          <a:xfrm>
            <a:off x="11125200" y="1643449"/>
            <a:ext cx="448962" cy="370702"/>
          </a:xfrm>
          <a:prstGeom prst="rect">
            <a:avLst/>
          </a:prstGeom>
          <a:noFill/>
        </p:spPr>
        <p:txBody>
          <a:bodyPr wrap="square" rtlCol="0">
            <a:spAutoFit/>
          </a:bodyPr>
          <a:lstStyle/>
          <a:p>
            <a:r>
              <a:rPr lang="en-US" dirty="0" smtClean="0">
                <a:solidFill>
                  <a:srgbClr val="FF0000"/>
                </a:solidFill>
              </a:rPr>
              <a:t>TP</a:t>
            </a:r>
            <a:endParaRPr lang="en-US" dirty="0">
              <a:solidFill>
                <a:srgbClr val="FF0000"/>
              </a:solidFill>
            </a:endParaRPr>
          </a:p>
        </p:txBody>
      </p:sp>
    </p:spTree>
    <p:extLst>
      <p:ext uri="{BB962C8B-B14F-4D97-AF65-F5344CB8AC3E}">
        <p14:creationId xmlns:p14="http://schemas.microsoft.com/office/powerpoint/2010/main" val="1570508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5589" y="234779"/>
            <a:ext cx="10058400" cy="707124"/>
          </a:xfrm>
        </p:spPr>
        <p:txBody>
          <a:bodyPr/>
          <a:lstStyle/>
          <a:p>
            <a:r>
              <a:rPr lang="en-US" dirty="0" smtClean="0"/>
              <a:t>Short Run</a:t>
            </a:r>
            <a:endParaRPr lang="en-US" dirty="0"/>
          </a:p>
        </p:txBody>
      </p:sp>
      <p:sp>
        <p:nvSpPr>
          <p:cNvPr id="3" name="Content Placeholder 2"/>
          <p:cNvSpPr>
            <a:spLocks noGrp="1"/>
          </p:cNvSpPr>
          <p:nvPr>
            <p:ph sz="half" idx="1"/>
          </p:nvPr>
        </p:nvSpPr>
        <p:spPr>
          <a:xfrm>
            <a:off x="74140" y="941903"/>
            <a:ext cx="11821298" cy="5817243"/>
          </a:xfrm>
        </p:spPr>
        <p:txBody>
          <a:bodyPr>
            <a:normAutofit/>
          </a:bodyPr>
          <a:lstStyle/>
          <a:p>
            <a:r>
              <a:rPr lang="en-US" u="sng" dirty="0" smtClean="0"/>
              <a:t>Short Run</a:t>
            </a:r>
            <a:r>
              <a:rPr lang="en-US" dirty="0" smtClean="0"/>
              <a:t>: a period too short for a firm to alter its plant capacity, but long enough to permit a change in the degree to which the fixed plant is used.</a:t>
            </a:r>
          </a:p>
          <a:p>
            <a:pPr lvl="1"/>
            <a:r>
              <a:rPr lang="en-US" dirty="0" smtClean="0"/>
              <a:t>the firm can vary its output by applying larger or smaller amounts of labor, materials, and other resources to that plant</a:t>
            </a:r>
          </a:p>
          <a:p>
            <a:r>
              <a:rPr lang="en-US" u="sng" dirty="0"/>
              <a:t>Law of Diminishing Returns</a:t>
            </a:r>
            <a:r>
              <a:rPr lang="en-US" dirty="0"/>
              <a:t>: assumes that technology is fixed and thus the techniques of production do not change. As successive units of a variable resource are added to a fixed resource, beyond some point the extra, or marginal, product that can be attributed to each additional unit of the variable resource will </a:t>
            </a:r>
            <a:r>
              <a:rPr lang="en-US" dirty="0" smtClean="0"/>
              <a:t>decline</a:t>
            </a:r>
            <a:endParaRPr lang="en-US" u="sng" dirty="0" smtClean="0"/>
          </a:p>
          <a:p>
            <a:pPr lvl="1"/>
            <a:r>
              <a:rPr lang="en-US" dirty="0" smtClean="0"/>
              <a:t>Only for the short run</a:t>
            </a:r>
          </a:p>
        </p:txBody>
      </p:sp>
    </p:spTree>
    <p:extLst>
      <p:ext uri="{BB962C8B-B14F-4D97-AF65-F5344CB8AC3E}">
        <p14:creationId xmlns:p14="http://schemas.microsoft.com/office/powerpoint/2010/main" val="3213178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811" y="283472"/>
            <a:ext cx="10058400" cy="667275"/>
          </a:xfrm>
        </p:spPr>
        <p:txBody>
          <a:bodyPr/>
          <a:lstStyle/>
          <a:p>
            <a:r>
              <a:rPr lang="en-US" dirty="0" smtClean="0"/>
              <a:t>Short run total costs and average costs</a:t>
            </a:r>
            <a:endParaRPr lang="en-US" dirty="0"/>
          </a:p>
        </p:txBody>
      </p:sp>
      <p:sp>
        <p:nvSpPr>
          <p:cNvPr id="4" name="Text Placeholder 3"/>
          <p:cNvSpPr>
            <a:spLocks noGrp="1"/>
          </p:cNvSpPr>
          <p:nvPr>
            <p:ph type="body" idx="1"/>
          </p:nvPr>
        </p:nvSpPr>
        <p:spPr>
          <a:xfrm>
            <a:off x="621957" y="3420937"/>
            <a:ext cx="4800600" cy="737121"/>
          </a:xfrm>
        </p:spPr>
        <p:txBody>
          <a:bodyPr/>
          <a:lstStyle/>
          <a:p>
            <a:r>
              <a:rPr lang="en-US" dirty="0" smtClean="0"/>
              <a:t>Total Cost curve</a:t>
            </a:r>
            <a:endParaRPr lang="en-US" dirty="0"/>
          </a:p>
        </p:txBody>
      </p:sp>
      <p:sp>
        <p:nvSpPr>
          <p:cNvPr id="3" name="Content Placeholder 2"/>
          <p:cNvSpPr>
            <a:spLocks noGrp="1"/>
          </p:cNvSpPr>
          <p:nvPr>
            <p:ph sz="half" idx="2"/>
          </p:nvPr>
        </p:nvSpPr>
        <p:spPr>
          <a:xfrm>
            <a:off x="621957" y="946531"/>
            <a:ext cx="4800600" cy="3662263"/>
          </a:xfrm>
        </p:spPr>
        <p:txBody>
          <a:bodyPr>
            <a:normAutofit/>
          </a:bodyPr>
          <a:lstStyle/>
          <a:p>
            <a:r>
              <a:rPr lang="en-US" dirty="0"/>
              <a:t>Some resources are variable and some are fixed; fixed costs are independent of the level of output while variable costs vary with output</a:t>
            </a:r>
          </a:p>
          <a:p>
            <a:pPr lvl="1"/>
            <a:r>
              <a:rPr lang="en-US" dirty="0"/>
              <a:t>Total Cost= Total Fixed Costs + Total Variable Costs</a:t>
            </a:r>
          </a:p>
          <a:p>
            <a:endParaRPr lang="en-US" dirty="0"/>
          </a:p>
        </p:txBody>
      </p:sp>
      <p:sp>
        <p:nvSpPr>
          <p:cNvPr id="5" name="Text Placeholder 4"/>
          <p:cNvSpPr>
            <a:spLocks noGrp="1"/>
          </p:cNvSpPr>
          <p:nvPr>
            <p:ph type="body" sz="quarter" idx="3"/>
          </p:nvPr>
        </p:nvSpPr>
        <p:spPr>
          <a:xfrm>
            <a:off x="6176319" y="3311550"/>
            <a:ext cx="4800600" cy="737121"/>
          </a:xfrm>
        </p:spPr>
        <p:txBody>
          <a:bodyPr/>
          <a:lstStyle/>
          <a:p>
            <a:r>
              <a:rPr lang="en-US" dirty="0" smtClean="0"/>
              <a:t>Average Cost curve</a:t>
            </a:r>
            <a:endParaRPr lang="en-US" dirty="0"/>
          </a:p>
        </p:txBody>
      </p:sp>
      <p:sp>
        <p:nvSpPr>
          <p:cNvPr id="6" name="Content Placeholder 5"/>
          <p:cNvSpPr>
            <a:spLocks noGrp="1"/>
          </p:cNvSpPr>
          <p:nvPr>
            <p:ph sz="quarter" idx="4"/>
          </p:nvPr>
        </p:nvSpPr>
        <p:spPr>
          <a:xfrm>
            <a:off x="5642918" y="946532"/>
            <a:ext cx="4800600" cy="2474406"/>
          </a:xfrm>
        </p:spPr>
        <p:txBody>
          <a:bodyPr/>
          <a:lstStyle/>
          <a:p>
            <a:r>
              <a:rPr lang="en-US" sz="2000" dirty="0"/>
              <a:t>Average fixed, average variable, and average total costs are fixed, variable, and total costs per unit of output.  Average fixed costs decline continuously as output increases and is subject to the law of diminishing returns. </a:t>
            </a:r>
          </a:p>
          <a:p>
            <a:pPr lvl="1"/>
            <a:r>
              <a:rPr lang="en-US" dirty="0"/>
              <a:t>Average Total Costs = Average Fixed Costs + Average Variable Costs</a:t>
            </a:r>
          </a:p>
          <a:p>
            <a:pPr marL="0" indent="0">
              <a:buNone/>
            </a:pP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596" y="3883778"/>
            <a:ext cx="4046836" cy="277615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3219" y="3895416"/>
            <a:ext cx="3733397" cy="2886959"/>
          </a:xfrm>
          <a:prstGeom prst="rect">
            <a:avLst/>
          </a:prstGeom>
        </p:spPr>
      </p:pic>
    </p:spTree>
    <p:extLst>
      <p:ext uri="{BB962C8B-B14F-4D97-AF65-F5344CB8AC3E}">
        <p14:creationId xmlns:p14="http://schemas.microsoft.com/office/powerpoint/2010/main" val="3895590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Marginal Costs</a:t>
            </a:r>
            <a:endParaRPr lang="en-US" dirty="0"/>
          </a:p>
        </p:txBody>
      </p:sp>
      <p:sp>
        <p:nvSpPr>
          <p:cNvPr id="4" name="Content Placeholder 3"/>
          <p:cNvSpPr>
            <a:spLocks noGrp="1"/>
          </p:cNvSpPr>
          <p:nvPr>
            <p:ph sz="half" idx="2"/>
          </p:nvPr>
        </p:nvSpPr>
        <p:spPr>
          <a:xfrm>
            <a:off x="708454" y="1684823"/>
            <a:ext cx="4800600" cy="3662263"/>
          </a:xfrm>
        </p:spPr>
        <p:txBody>
          <a:bodyPr/>
          <a:lstStyle/>
          <a:p>
            <a:r>
              <a:rPr lang="en-US" dirty="0" smtClean="0"/>
              <a:t>The extra cost of producing one more unit of output. It is the amount by which total cost and total variable cost change when one more or less unit of output is produced </a:t>
            </a:r>
            <a:endParaRPr lang="en-US" dirty="0"/>
          </a:p>
        </p:txBody>
      </p:sp>
      <p:sp>
        <p:nvSpPr>
          <p:cNvPr id="5" name="Text Placeholder 4"/>
          <p:cNvSpPr>
            <a:spLocks noGrp="1"/>
          </p:cNvSpPr>
          <p:nvPr>
            <p:ph type="body" sz="quarter" idx="3"/>
          </p:nvPr>
        </p:nvSpPr>
        <p:spPr/>
        <p:txBody>
          <a:bodyPr/>
          <a:lstStyle/>
          <a:p>
            <a:r>
              <a:rPr lang="en-US" dirty="0" smtClean="0"/>
              <a:t>The Marginal Cost Curve</a:t>
            </a:r>
            <a:endParaRPr lang="en-US" dirty="0"/>
          </a:p>
        </p:txBody>
      </p:sp>
      <p:pic>
        <p:nvPicPr>
          <p:cNvPr id="9" name="Content Placeholder 8"/>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6324600" y="2509936"/>
            <a:ext cx="4552752" cy="2776068"/>
          </a:xfrm>
        </p:spPr>
      </p:pic>
      <p:sp>
        <p:nvSpPr>
          <p:cNvPr id="10" name="TextBox 9"/>
          <p:cNvSpPr txBox="1"/>
          <p:nvPr/>
        </p:nvSpPr>
        <p:spPr>
          <a:xfrm>
            <a:off x="6324600" y="5511114"/>
            <a:ext cx="4552752" cy="646331"/>
          </a:xfrm>
          <a:prstGeom prst="rect">
            <a:avLst/>
          </a:prstGeom>
          <a:noFill/>
        </p:spPr>
        <p:txBody>
          <a:bodyPr wrap="square" rtlCol="0">
            <a:spAutoFit/>
          </a:bodyPr>
          <a:lstStyle/>
          <a:p>
            <a:r>
              <a:rPr lang="en-US" dirty="0" smtClean="0"/>
              <a:t>The marginal cost curve intersects the ATC and AVC curves at their minimum points</a:t>
            </a:r>
            <a:endParaRPr lang="en-US" dirty="0"/>
          </a:p>
        </p:txBody>
      </p:sp>
    </p:spTree>
    <p:extLst>
      <p:ext uri="{BB962C8B-B14F-4D97-AF65-F5344CB8AC3E}">
        <p14:creationId xmlns:p14="http://schemas.microsoft.com/office/powerpoint/2010/main" val="1543295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5069" y="0"/>
            <a:ext cx="8686800" cy="1463040"/>
          </a:xfrm>
        </p:spPr>
        <p:txBody>
          <a:bodyPr/>
          <a:lstStyle/>
          <a:p>
            <a:r>
              <a:rPr lang="en-US" dirty="0" smtClean="0"/>
              <a:t>Long Run</a:t>
            </a:r>
            <a:endParaRPr lang="en-US" dirty="0"/>
          </a:p>
        </p:txBody>
      </p:sp>
      <p:sp>
        <p:nvSpPr>
          <p:cNvPr id="3" name="Text Placeholder 2"/>
          <p:cNvSpPr>
            <a:spLocks noGrp="1"/>
          </p:cNvSpPr>
          <p:nvPr>
            <p:ph type="body" idx="1"/>
          </p:nvPr>
        </p:nvSpPr>
        <p:spPr>
          <a:xfrm>
            <a:off x="1066798" y="1463040"/>
            <a:ext cx="10721547" cy="4709160"/>
          </a:xfrm>
        </p:spPr>
        <p:txBody>
          <a:bodyPr/>
          <a:lstStyle/>
          <a:p>
            <a:pPr marL="342900" indent="-342900">
              <a:buFont typeface="Arial" panose="020B0604020202020204" pitchFamily="34" charset="0"/>
              <a:buChar char="•"/>
            </a:pPr>
            <a:r>
              <a:rPr lang="en-US" dirty="0" smtClean="0"/>
              <a:t>The long run is a period of time sufficiently long for a firm to vary the amounts of all resources used, including plant size</a:t>
            </a:r>
          </a:p>
          <a:p>
            <a:pPr marL="342900" indent="-342900">
              <a:buFont typeface="Arial" panose="020B0604020202020204" pitchFamily="34" charset="0"/>
              <a:buChar char="•"/>
            </a:pPr>
            <a:r>
              <a:rPr lang="en-US" dirty="0" smtClean="0"/>
              <a:t>All costs are variable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3221" y="3107487"/>
            <a:ext cx="4918832" cy="3490080"/>
          </a:xfrm>
          <a:prstGeom prst="rect">
            <a:avLst/>
          </a:prstGeom>
        </p:spPr>
      </p:pic>
      <p:sp>
        <p:nvSpPr>
          <p:cNvPr id="5" name="TextBox 4"/>
          <p:cNvSpPr txBox="1"/>
          <p:nvPr/>
        </p:nvSpPr>
        <p:spPr>
          <a:xfrm>
            <a:off x="6649992" y="2609456"/>
            <a:ext cx="5138353" cy="461665"/>
          </a:xfrm>
          <a:prstGeom prst="rect">
            <a:avLst/>
          </a:prstGeom>
          <a:noFill/>
        </p:spPr>
        <p:txBody>
          <a:bodyPr wrap="square" rtlCol="0">
            <a:spAutoFit/>
          </a:bodyPr>
          <a:lstStyle/>
          <a:p>
            <a:r>
              <a:rPr lang="en-US" sz="2400" dirty="0" smtClean="0">
                <a:solidFill>
                  <a:schemeClr val="accent1">
                    <a:lumMod val="75000"/>
                  </a:schemeClr>
                </a:solidFill>
              </a:rPr>
              <a:t>Long Run ATC Curve</a:t>
            </a:r>
            <a:endParaRPr lang="en-US" sz="2400" dirty="0">
              <a:solidFill>
                <a:schemeClr val="accent1">
                  <a:lumMod val="75000"/>
                </a:schemeClr>
              </a:solidFill>
            </a:endParaRPr>
          </a:p>
        </p:txBody>
      </p:sp>
      <p:sp>
        <p:nvSpPr>
          <p:cNvPr id="6" name="TextBox 5"/>
          <p:cNvSpPr txBox="1"/>
          <p:nvPr/>
        </p:nvSpPr>
        <p:spPr>
          <a:xfrm>
            <a:off x="2224216" y="4683211"/>
            <a:ext cx="4399005" cy="1200329"/>
          </a:xfrm>
          <a:prstGeom prst="rect">
            <a:avLst/>
          </a:prstGeom>
          <a:noFill/>
        </p:spPr>
        <p:txBody>
          <a:bodyPr wrap="square" rtlCol="0">
            <a:spAutoFit/>
          </a:bodyPr>
          <a:lstStyle/>
          <a:p>
            <a:r>
              <a:rPr lang="en-US" dirty="0" smtClean="0"/>
              <a:t>The long run ATC curve is composed of segments of the short run ATC curves and represents the various plant sizes a firm can have in the long run</a:t>
            </a:r>
            <a:endParaRPr lang="en-US" dirty="0"/>
          </a:p>
        </p:txBody>
      </p:sp>
    </p:spTree>
    <p:extLst>
      <p:ext uri="{BB962C8B-B14F-4D97-AF65-F5344CB8AC3E}">
        <p14:creationId xmlns:p14="http://schemas.microsoft.com/office/powerpoint/2010/main" val="281170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Economies and Diseconomies of Scale in the Long Run</a:t>
            </a:r>
            <a:endParaRPr lang="en-US" dirty="0"/>
          </a:p>
        </p:txBody>
      </p:sp>
      <p:sp>
        <p:nvSpPr>
          <p:cNvPr id="4" name="Content Placeholder 3"/>
          <p:cNvSpPr>
            <a:spLocks noGrp="1"/>
          </p:cNvSpPr>
          <p:nvPr>
            <p:ph idx="1"/>
          </p:nvPr>
        </p:nvSpPr>
        <p:spPr>
          <a:xfrm>
            <a:off x="930876" y="1646237"/>
            <a:ext cx="10058400" cy="5125265"/>
          </a:xfrm>
        </p:spPr>
        <p:txBody>
          <a:bodyPr/>
          <a:lstStyle/>
          <a:p>
            <a:r>
              <a:rPr lang="en-US" u="sng" dirty="0" smtClean="0"/>
              <a:t>Economies of Scale</a:t>
            </a:r>
            <a:r>
              <a:rPr lang="en-US" dirty="0" smtClean="0"/>
              <a:t>: reductions in the average total cost of producing a product as the firm expands its output</a:t>
            </a:r>
          </a:p>
          <a:p>
            <a:pPr lvl="1"/>
            <a:r>
              <a:rPr lang="en-US" dirty="0" smtClean="0"/>
              <a:t>As plant size increases, a number of factors will, for a time, lead to lower average costs of production</a:t>
            </a:r>
          </a:p>
          <a:p>
            <a:r>
              <a:rPr lang="en-US" u="sng" dirty="0" smtClean="0"/>
              <a:t>Diseconomies of Scale</a:t>
            </a:r>
            <a:r>
              <a:rPr lang="en-US" dirty="0" smtClean="0"/>
              <a:t>: increases in the average total cost of producing a product as the firm expands the size of its plant in the long run</a:t>
            </a:r>
          </a:p>
          <a:p>
            <a:pPr lvl="1"/>
            <a:r>
              <a:rPr lang="en-US" dirty="0" smtClean="0"/>
              <a:t>As firm size increases, higher average total costs may occur</a:t>
            </a:r>
          </a:p>
          <a:p>
            <a:r>
              <a:rPr lang="en-US" u="sng" dirty="0" smtClean="0"/>
              <a:t>Minimum efficient scale</a:t>
            </a:r>
            <a:r>
              <a:rPr lang="en-US" dirty="0" smtClean="0"/>
              <a:t>: lowest output level a firm can minimize long run average costs</a:t>
            </a:r>
          </a:p>
          <a:p>
            <a:r>
              <a:rPr lang="en-US" u="sng" dirty="0" smtClean="0"/>
              <a:t>Constant Returns to Scale</a:t>
            </a:r>
            <a:r>
              <a:rPr lang="en-US" dirty="0" smtClean="0"/>
              <a:t>: In some industries a wide range may exist between the economies of scale and diseconomies of scale, where cost does not change</a:t>
            </a:r>
            <a:endParaRPr lang="en-US" u="sng" dirty="0" smtClean="0"/>
          </a:p>
        </p:txBody>
      </p:sp>
    </p:spTree>
    <p:extLst>
      <p:ext uri="{BB962C8B-B14F-4D97-AF65-F5344CB8AC3E}">
        <p14:creationId xmlns:p14="http://schemas.microsoft.com/office/powerpoint/2010/main" val="2840829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herry Blossom 16x9">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15_4109default" id="{E728D685-11FC-4812-BA85-57AC6F9C9F40}" vid="{BC4E008B-95FF-4815-904E-143A8EDFC1D4}"/>
    </a:ext>
  </a:extLst>
</a:theme>
</file>

<file path=ppt/theme/theme2.xml><?xml version="1.0" encoding="utf-8"?>
<a:theme xmlns:a="http://schemas.openxmlformats.org/drawingml/2006/main" name="Office Them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7CB48F5-D6B9-4A73-B7C9-0F05E58E1A9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Cherry blossom nature presentation (widescreen)</Template>
  <TotalTime>0</TotalTime>
  <Words>765</Words>
  <Application>Microsoft Office PowerPoint</Application>
  <PresentationFormat>Custom</PresentationFormat>
  <Paragraphs>51</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Cherry Blossom 16x9</vt:lpstr>
      <vt:lpstr>Chapter 20 </vt:lpstr>
      <vt:lpstr>Economic Profits</vt:lpstr>
      <vt:lpstr>Economic Costs</vt:lpstr>
      <vt:lpstr>Short Run and Long Run</vt:lpstr>
      <vt:lpstr>Short Run</vt:lpstr>
      <vt:lpstr>Short run total costs and average costs</vt:lpstr>
      <vt:lpstr>Marginal Costs</vt:lpstr>
      <vt:lpstr>Long Run</vt:lpstr>
      <vt:lpstr>Economies and Diseconomies of Scale in the Long Run</vt:lpstr>
      <vt:lpstr>Economies and Diseconomies of Scale Graph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2014-04-21T01:09:04Z</dcterms:created>
  <dcterms:modified xsi:type="dcterms:W3CDTF">2014-04-28T18:47:03Z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TC030310029991</vt:lpwstr>
  </property>
</Properties>
</file>