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4" r:id="rId1"/>
  </p:sldMasterIdLst>
  <p:sldIdLst>
    <p:sldId id="256" r:id="rId2"/>
    <p:sldId id="286" r:id="rId3"/>
    <p:sldId id="257" r:id="rId4"/>
    <p:sldId id="287" r:id="rId5"/>
    <p:sldId id="258" r:id="rId6"/>
    <p:sldId id="288" r:id="rId7"/>
    <p:sldId id="259" r:id="rId8"/>
    <p:sldId id="260" r:id="rId9"/>
    <p:sldId id="261" r:id="rId10"/>
    <p:sldId id="262" r:id="rId11"/>
    <p:sldId id="263" r:id="rId12"/>
    <p:sldId id="264" r:id="rId13"/>
    <p:sldId id="265" r:id="rId14"/>
    <p:sldId id="267"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49" d="100"/>
          <a:sy n="49" d="100"/>
        </p:scale>
        <p:origin x="-90" y="-126"/>
      </p:cViewPr>
      <p:guideLst>
        <p:guide orient="horz" pos="2160"/>
        <p:guide pos="3840"/>
      </p:guideLst>
    </p:cSldViewPr>
  </p:slideViewPr>
  <p:notesTextViewPr>
    <p:cViewPr>
      <p:scale>
        <a:sx n="1" d="1"/>
        <a:sy n="1" d="1"/>
      </p:scale>
      <p:origin x="0" y="0"/>
    </p:cViewPr>
  </p:notesTextViewPr>
  <p:sorterViewPr>
    <p:cViewPr>
      <p:scale>
        <a:sx n="100" d="100"/>
        <a:sy n="100" d="100"/>
      </p:scale>
      <p:origin x="0" y="-25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B1F849E-CCAB-4B3D-95C1-8F27D541B43E}" type="datetimeFigureOut">
              <a:rPr lang="en-US" smtClean="0"/>
              <a:t>4/24/2014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285559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F849E-CCAB-4B3D-95C1-8F27D541B43E}"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163923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B1F849E-CCAB-4B3D-95C1-8F27D541B43E}" type="datetimeFigureOut">
              <a:rPr lang="en-US" smtClean="0"/>
              <a:t>4/24/2014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115724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B1F849E-CCAB-4B3D-95C1-8F27D541B43E}" type="datetimeFigureOut">
              <a:rPr lang="en-US" smtClean="0"/>
              <a:t>4/24/2014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2195A10-39F3-4F05-A7DB-7D5AA70AD8F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1215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B1F849E-CCAB-4B3D-95C1-8F27D541B43E}" type="datetimeFigureOut">
              <a:rPr lang="en-US" smtClean="0"/>
              <a:t>4/24/2014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18694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B1F849E-CCAB-4B3D-95C1-8F27D541B43E}" type="datetimeFigureOut">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34377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B1F849E-CCAB-4B3D-95C1-8F27D541B43E}" type="datetimeFigureOut">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3264991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1F849E-CCAB-4B3D-95C1-8F27D541B43E}"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212370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B1F849E-CCAB-4B3D-95C1-8F27D541B43E}" type="datetimeFigureOut">
              <a:rPr lang="en-US" smtClean="0"/>
              <a:t>4/24/2014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341650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1F849E-CCAB-4B3D-95C1-8F27D541B43E}"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149746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B1F849E-CCAB-4B3D-95C1-8F27D541B43E}" type="datetimeFigureOut">
              <a:rPr lang="en-US" smtClean="0"/>
              <a:t>4/24/2014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110586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1F849E-CCAB-4B3D-95C1-8F27D541B43E}"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125847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1F849E-CCAB-4B3D-95C1-8F27D541B43E}" type="datetimeFigureOut">
              <a:rPr lang="en-US" smtClean="0"/>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369074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1F849E-CCAB-4B3D-95C1-8F27D541B43E}" type="datetimeFigureOut">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369810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F849E-CCAB-4B3D-95C1-8F27D541B43E}" type="datetimeFigureOut">
              <a:rPr lang="en-US" smtClean="0"/>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175039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F849E-CCAB-4B3D-95C1-8F27D541B43E}"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384147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F849E-CCAB-4B3D-95C1-8F27D541B43E}"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195A10-39F3-4F05-A7DB-7D5AA70AD8F4}" type="slidenum">
              <a:rPr lang="en-US" smtClean="0"/>
              <a:t>‹#›</a:t>
            </a:fld>
            <a:endParaRPr lang="en-US"/>
          </a:p>
        </p:txBody>
      </p:sp>
    </p:spTree>
    <p:extLst>
      <p:ext uri="{BB962C8B-B14F-4D97-AF65-F5344CB8AC3E}">
        <p14:creationId xmlns:p14="http://schemas.microsoft.com/office/powerpoint/2010/main" val="156220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1F849E-CCAB-4B3D-95C1-8F27D541B43E}" type="datetimeFigureOut">
              <a:rPr lang="en-US" smtClean="0"/>
              <a:t>4/24/2014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195A10-39F3-4F05-A7DB-7D5AA70AD8F4}" type="slidenum">
              <a:rPr lang="en-US" smtClean="0"/>
              <a:t>‹#›</a:t>
            </a:fld>
            <a:endParaRPr lang="en-US"/>
          </a:p>
        </p:txBody>
      </p:sp>
    </p:spTree>
    <p:extLst>
      <p:ext uri="{BB962C8B-B14F-4D97-AF65-F5344CB8AC3E}">
        <p14:creationId xmlns:p14="http://schemas.microsoft.com/office/powerpoint/2010/main" val="4172282624"/>
      </p:ext>
    </p:extLst>
  </p:cSld>
  <p:clrMap bg1="dk1" tx1="lt1" bg2="dk2" tx2="lt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 id="214748446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62130"/>
            <a:ext cx="9807262" cy="2366371"/>
          </a:xfrm>
        </p:spPr>
        <p:txBody>
          <a:bodyPr>
            <a:noAutofit/>
          </a:bodyPr>
          <a:lstStyle/>
          <a:p>
            <a:pPr algn="ctr"/>
            <a:r>
              <a:rPr lang="en-US" sz="8800" dirty="0" smtClean="0">
                <a:latin typeface="+mn-lt"/>
                <a:cs typeface="Courier New" panose="02070309020205020404" pitchFamily="49" charset="0"/>
              </a:rPr>
              <a:t>Chapter 18</a:t>
            </a:r>
            <a:br>
              <a:rPr lang="en-US" sz="8800" dirty="0" smtClean="0">
                <a:latin typeface="+mn-lt"/>
                <a:cs typeface="Courier New" panose="02070309020205020404" pitchFamily="49" charset="0"/>
              </a:rPr>
            </a:br>
            <a:r>
              <a:rPr lang="en-US" sz="4000" dirty="0" smtClean="0">
                <a:latin typeface="+mn-lt"/>
                <a:cs typeface="Courier New" panose="02070309020205020404" pitchFamily="49" charset="0"/>
              </a:rPr>
              <a:t>Extensions to Supply and Demand</a:t>
            </a:r>
            <a:endParaRPr lang="en-US" sz="4000" dirty="0">
              <a:latin typeface="+mn-lt"/>
              <a:cs typeface="Courier New" panose="02070309020205020404" pitchFamily="49" charset="0"/>
            </a:endParaRPr>
          </a:p>
        </p:txBody>
      </p:sp>
      <p:sp>
        <p:nvSpPr>
          <p:cNvPr id="3" name="Subtitle 2"/>
          <p:cNvSpPr>
            <a:spLocks noGrp="1"/>
          </p:cNvSpPr>
          <p:nvPr>
            <p:ph type="subTitle" idx="1"/>
          </p:nvPr>
        </p:nvSpPr>
        <p:spPr/>
        <p:txBody>
          <a:bodyPr>
            <a:normAutofit fontScale="92500" lnSpcReduction="10000"/>
          </a:bodyPr>
          <a:lstStyle/>
          <a:p>
            <a:r>
              <a:rPr lang="en-US" dirty="0" smtClean="0"/>
              <a:t>By </a:t>
            </a:r>
          </a:p>
          <a:p>
            <a:r>
              <a:rPr lang="en-US" dirty="0" smtClean="0"/>
              <a:t>Lauren O’Brien, Peter Cervantes, Erik Borders</a:t>
            </a:r>
            <a:endParaRPr lang="en-US" dirty="0"/>
          </a:p>
        </p:txBody>
      </p:sp>
    </p:spTree>
    <p:extLst>
      <p:ext uri="{BB962C8B-B14F-4D97-AF65-F5344CB8AC3E}">
        <p14:creationId xmlns:p14="http://schemas.microsoft.com/office/powerpoint/2010/main" val="4167619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cap="none" dirty="0" smtClean="0"/>
              <a:t>Price Elasticity of Supply</a:t>
            </a:r>
            <a:endParaRPr lang="en-US" cap="none" dirty="0"/>
          </a:p>
        </p:txBody>
      </p:sp>
      <p:sp>
        <p:nvSpPr>
          <p:cNvPr id="3" name="Content Placeholder 2"/>
          <p:cNvSpPr>
            <a:spLocks noGrp="1"/>
          </p:cNvSpPr>
          <p:nvPr>
            <p:ph idx="1"/>
          </p:nvPr>
        </p:nvSpPr>
        <p:spPr>
          <a:xfrm>
            <a:off x="544132" y="2057401"/>
            <a:ext cx="10820400" cy="4024125"/>
          </a:xfrm>
        </p:spPr>
        <p:txBody>
          <a:bodyPr/>
          <a:lstStyle/>
          <a:p>
            <a:r>
              <a:rPr lang="en-US" dirty="0" smtClean="0"/>
              <a:t>If producers are relatively responsive to price changes, supply is elastic.  If they are relatively insensitive to price changes, supply is inelastic.</a:t>
            </a:r>
          </a:p>
          <a:p>
            <a:endParaRPr lang="en-US" dirty="0" smtClean="0"/>
          </a:p>
          <a:p>
            <a:pPr marL="0" indent="0">
              <a:buNone/>
            </a:pPr>
            <a:r>
              <a:rPr lang="en-US" dirty="0" smtClean="0"/>
              <a:t> </a:t>
            </a:r>
          </a:p>
          <a:p>
            <a:r>
              <a:rPr lang="en-US" dirty="0" smtClean="0"/>
              <a:t>If E</a:t>
            </a:r>
            <a:r>
              <a:rPr lang="en-US" baseline="-25000" dirty="0" smtClean="0"/>
              <a:t>s</a:t>
            </a:r>
            <a:r>
              <a:rPr lang="en-US" dirty="0" smtClean="0"/>
              <a:t> is greater than 1, supply is inelastic</a:t>
            </a:r>
          </a:p>
          <a:p>
            <a:r>
              <a:rPr lang="en-US" dirty="0" smtClean="0"/>
              <a:t>If E</a:t>
            </a:r>
            <a:r>
              <a:rPr lang="en-US" baseline="-25000" dirty="0" smtClean="0"/>
              <a:t>s</a:t>
            </a:r>
            <a:r>
              <a:rPr lang="en-US" dirty="0" smtClean="0"/>
              <a:t> is less than 1, supply is elastic</a:t>
            </a:r>
          </a:p>
          <a:p>
            <a:r>
              <a:rPr lang="en-US" dirty="0" smtClean="0"/>
              <a:t>If E</a:t>
            </a:r>
            <a:r>
              <a:rPr lang="en-US" baseline="-25000" dirty="0" smtClean="0"/>
              <a:t>s</a:t>
            </a:r>
            <a:r>
              <a:rPr lang="en-US" dirty="0" smtClean="0"/>
              <a:t> equals 1, supply is unit-elastic</a:t>
            </a:r>
          </a:p>
          <a:p>
            <a:r>
              <a:rPr lang="en-US" dirty="0" smtClean="0"/>
              <a:t>The degree of price elasticity of supply depends o how easily producers shift resources between alternative users.</a:t>
            </a:r>
            <a:endParaRPr lang="en-US" dirty="0"/>
          </a:p>
        </p:txBody>
      </p:sp>
      <p:pic>
        <p:nvPicPr>
          <p:cNvPr id="4098" name="Picture 2" descr="https://encrypted-tbn2.gstatic.com/images?q=tbn:ANd9GcRpAllBz-qk4fhINKSiGqUu4Di8yrFJ_wGOFnVCOwJnyqxu9o4B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495" y="2800393"/>
            <a:ext cx="4421673" cy="68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496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cap="none" dirty="0" smtClean="0"/>
              <a:t>Price Elasticity of Supply: The Market Period</a:t>
            </a:r>
            <a:endParaRPr lang="en-US" sz="3200" cap="none" dirty="0"/>
          </a:p>
        </p:txBody>
      </p:sp>
      <p:sp>
        <p:nvSpPr>
          <p:cNvPr id="3" name="Content Placeholder 2"/>
          <p:cNvSpPr>
            <a:spLocks noGrp="1"/>
          </p:cNvSpPr>
          <p:nvPr>
            <p:ph sz="half" idx="1"/>
          </p:nvPr>
        </p:nvSpPr>
        <p:spPr/>
        <p:txBody>
          <a:bodyPr/>
          <a:lstStyle/>
          <a:p>
            <a:r>
              <a:rPr lang="en-US" dirty="0" smtClean="0"/>
              <a:t>The Market </a:t>
            </a:r>
            <a:r>
              <a:rPr lang="en-US" dirty="0"/>
              <a:t>P</a:t>
            </a:r>
            <a:r>
              <a:rPr lang="en-US" dirty="0" smtClean="0"/>
              <a:t>eriod is the period that occurs when the time immediately after a change in market price is too short for producers to respond with a change in quantity supplied.</a:t>
            </a:r>
            <a:endParaRPr lang="en-US" dirty="0"/>
          </a:p>
        </p:txBody>
      </p:sp>
      <p:pic>
        <p:nvPicPr>
          <p:cNvPr id="5122" name="Picture 2" descr="http://wps.aw.com/wps/media/objects/1888/1934239/readings/fig23-1.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34200" y="2358231"/>
            <a:ext cx="38100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811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cap="none" dirty="0"/>
              <a:t>Price Elasticity of Supply: </a:t>
            </a:r>
            <a:r>
              <a:rPr lang="en-US" sz="3200" cap="none" dirty="0" smtClean="0"/>
              <a:t>The Short Run</a:t>
            </a:r>
            <a:endParaRPr lang="en-US" sz="3200" cap="none" dirty="0"/>
          </a:p>
        </p:txBody>
      </p:sp>
      <p:sp>
        <p:nvSpPr>
          <p:cNvPr id="5" name="Content Placeholder 4"/>
          <p:cNvSpPr>
            <a:spLocks noGrp="1"/>
          </p:cNvSpPr>
          <p:nvPr>
            <p:ph sz="half" idx="2"/>
          </p:nvPr>
        </p:nvSpPr>
        <p:spPr/>
        <p:txBody>
          <a:bodyPr/>
          <a:lstStyle/>
          <a:p>
            <a:r>
              <a:rPr lang="en-US" dirty="0" smtClean="0"/>
              <a:t>The short run in microeconomics is a period of time too short to change plant capacity but long enough to use fixed plant more or less intensively.</a:t>
            </a:r>
            <a:endParaRPr lang="en-US" dirty="0"/>
          </a:p>
        </p:txBody>
      </p:sp>
      <p:pic>
        <p:nvPicPr>
          <p:cNvPr id="6146" name="Picture 2" descr="http://www.tutor2u.net/blog/files/coffee_pes_2.gif"/>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6254" r="4842"/>
          <a:stretch/>
        </p:blipFill>
        <p:spPr bwMode="auto">
          <a:xfrm>
            <a:off x="673054" y="2424848"/>
            <a:ext cx="5377937" cy="356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2884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ormAutofit/>
          </a:bodyPr>
          <a:lstStyle/>
          <a:p>
            <a:pPr algn="l"/>
            <a:r>
              <a:rPr lang="en-US" sz="3200" cap="none" dirty="0"/>
              <a:t>Price Elasticity of Supply: The </a:t>
            </a:r>
            <a:r>
              <a:rPr lang="en-US" sz="3200" cap="none" dirty="0" smtClean="0"/>
              <a:t>Long </a:t>
            </a:r>
            <a:r>
              <a:rPr lang="en-US" sz="3200" cap="none" dirty="0"/>
              <a:t>Run</a:t>
            </a:r>
            <a:endParaRPr lang="en-US" sz="3200" dirty="0"/>
          </a:p>
        </p:txBody>
      </p:sp>
      <p:sp>
        <p:nvSpPr>
          <p:cNvPr id="5" name="Text Placeholder 4"/>
          <p:cNvSpPr>
            <a:spLocks noGrp="1"/>
          </p:cNvSpPr>
          <p:nvPr>
            <p:ph type="body" sz="half" idx="2"/>
          </p:nvPr>
        </p:nvSpPr>
        <p:spPr/>
        <p:txBody>
          <a:bodyPr>
            <a:normAutofit/>
          </a:bodyPr>
          <a:lstStyle/>
          <a:p>
            <a:pPr marL="342900" indent="-342900">
              <a:buFont typeface="Arial" panose="020B0604020202020204" pitchFamily="34" charset="0"/>
              <a:buChar char="•"/>
            </a:pPr>
            <a:r>
              <a:rPr lang="en-US" sz="2200" dirty="0" smtClean="0"/>
              <a:t>The long run in microeconomics is a time period long enough for firms to adjust their plant sized and for new firms to enter or leave the industry. </a:t>
            </a:r>
            <a:endParaRPr lang="en-US" sz="2200" dirty="0"/>
          </a:p>
        </p:txBody>
      </p:sp>
      <p:pic>
        <p:nvPicPr>
          <p:cNvPr id="7170" name="Picture 2" descr="https://courses.byui.edu/econ_150/econ_150_old_site/images/7-3_LR_Pure_Competiton_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5863" y="1040805"/>
            <a:ext cx="6510337" cy="488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048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4373"/>
            <a:ext cx="8763000" cy="1293028"/>
          </a:xfrm>
        </p:spPr>
        <p:txBody>
          <a:bodyPr>
            <a:noAutofit/>
          </a:bodyPr>
          <a:lstStyle/>
          <a:p>
            <a:pPr algn="l"/>
            <a:r>
              <a:rPr lang="en-US" sz="3200" cap="none" dirty="0" smtClean="0"/>
              <a:t>Cross Elasticity And Income Elasticity Of Demand</a:t>
            </a:r>
            <a:endParaRPr lang="en-US" sz="3200" cap="none" dirty="0"/>
          </a:p>
        </p:txBody>
      </p:sp>
      <p:sp>
        <p:nvSpPr>
          <p:cNvPr id="7" name="Content Placeholder 6"/>
          <p:cNvSpPr>
            <a:spLocks noGrp="1"/>
          </p:cNvSpPr>
          <p:nvPr>
            <p:ph idx="1"/>
          </p:nvPr>
        </p:nvSpPr>
        <p:spPr/>
        <p:txBody>
          <a:bodyPr>
            <a:normAutofit fontScale="92500" lnSpcReduction="10000"/>
          </a:bodyPr>
          <a:lstStyle/>
          <a:p>
            <a:r>
              <a:rPr lang="en-US" dirty="0" smtClean="0"/>
              <a:t>The cross elasticity of demand measures how sensitive consumer purchase of one product are to a change in price of some other product.</a:t>
            </a:r>
          </a:p>
          <a:p>
            <a:endParaRPr lang="en-US" dirty="0" smtClean="0"/>
          </a:p>
          <a:p>
            <a:pPr marL="0" indent="0" algn="ctr">
              <a:buNone/>
            </a:pPr>
            <a:r>
              <a:rPr lang="en-US" sz="2400" dirty="0" smtClean="0"/>
              <a:t>E </a:t>
            </a:r>
            <a:r>
              <a:rPr lang="en-US" sz="2400" baseline="-25000" dirty="0" err="1" smtClean="0"/>
              <a:t>xy</a:t>
            </a:r>
            <a:r>
              <a:rPr lang="en-US" sz="2400" baseline="-25000" dirty="0" smtClean="0"/>
              <a:t> </a:t>
            </a:r>
            <a:r>
              <a:rPr lang="en-US" sz="2400" dirty="0" smtClean="0"/>
              <a:t> =</a:t>
            </a:r>
            <a:r>
              <a:rPr lang="en-US" sz="2400" u="sng" baseline="30000" dirty="0" smtClean="0"/>
              <a:t>%</a:t>
            </a:r>
            <a:r>
              <a:rPr lang="en-US" sz="2400" u="sng" dirty="0" smtClean="0"/>
              <a:t> </a:t>
            </a:r>
            <a:r>
              <a:rPr lang="en-US" sz="2400" u="sng" baseline="30000" dirty="0" smtClean="0"/>
              <a:t>change in quantity demanded of X </a:t>
            </a:r>
          </a:p>
          <a:p>
            <a:pPr marL="0" indent="0" algn="ctr">
              <a:buNone/>
            </a:pPr>
            <a:r>
              <a:rPr lang="en-US" sz="2400" baseline="30000" dirty="0"/>
              <a:t>	</a:t>
            </a:r>
            <a:r>
              <a:rPr lang="en-US" sz="2400" baseline="30000" dirty="0" smtClean="0"/>
              <a:t>% change in price of Y</a:t>
            </a:r>
          </a:p>
          <a:p>
            <a:pPr marL="0" indent="0" algn="ctr">
              <a:buNone/>
            </a:pPr>
            <a:r>
              <a:rPr lang="en-US" sz="2400" baseline="30000" dirty="0"/>
              <a:t>	</a:t>
            </a:r>
            <a:endParaRPr lang="en-US" sz="2400" baseline="30000" dirty="0" smtClean="0"/>
          </a:p>
          <a:p>
            <a:r>
              <a:rPr lang="en-US" dirty="0" smtClean="0"/>
              <a:t>If cross elasticity of demand is positive, meaning that sales of X move in the same direction as a change in price of Y, then X and Y are substitute goods.</a:t>
            </a:r>
          </a:p>
          <a:p>
            <a:r>
              <a:rPr lang="en-US" dirty="0" smtClean="0"/>
              <a:t>When cross elasticity is negative, an increase in the price of one decreases the demand for the other</a:t>
            </a:r>
          </a:p>
          <a:p>
            <a:r>
              <a:rPr lang="en-US" dirty="0" smtClean="0"/>
              <a:t>A zero or near zero ross elasticity suggests that the two products being considered re unrelated or independent goods.</a:t>
            </a:r>
            <a:endParaRPr lang="en-US" dirty="0"/>
          </a:p>
        </p:txBody>
      </p:sp>
    </p:spTree>
    <p:extLst>
      <p:ext uri="{BB962C8B-B14F-4D97-AF65-F5344CB8AC3E}">
        <p14:creationId xmlns:p14="http://schemas.microsoft.com/office/powerpoint/2010/main" val="14407570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cap="none" dirty="0" smtClean="0"/>
              <a:t>Income Elasticity Of Demand</a:t>
            </a:r>
            <a:endParaRPr lang="en-US" sz="3200" cap="none" dirty="0"/>
          </a:p>
        </p:txBody>
      </p:sp>
      <p:sp>
        <p:nvSpPr>
          <p:cNvPr id="3" name="Content Placeholder 2"/>
          <p:cNvSpPr>
            <a:spLocks noGrp="1"/>
          </p:cNvSpPr>
          <p:nvPr>
            <p:ph idx="1"/>
          </p:nvPr>
        </p:nvSpPr>
        <p:spPr/>
        <p:txBody>
          <a:bodyPr/>
          <a:lstStyle/>
          <a:p>
            <a:r>
              <a:rPr lang="en-US" dirty="0" smtClean="0"/>
              <a:t>Income elasticity of demand measures the degree to which consumers respond to a change in their incomes by buying more or less of a particular good.</a:t>
            </a:r>
          </a:p>
          <a:p>
            <a:pPr marL="0" indent="0" algn="ctr">
              <a:buNone/>
            </a:pPr>
            <a:r>
              <a:rPr lang="en-US" dirty="0" smtClean="0"/>
              <a:t>E</a:t>
            </a:r>
            <a:r>
              <a:rPr lang="en-US" baseline="-25000" dirty="0" smtClean="0"/>
              <a:t>i </a:t>
            </a:r>
            <a:r>
              <a:rPr lang="en-US" dirty="0" smtClean="0"/>
              <a:t> =</a:t>
            </a:r>
            <a:r>
              <a:rPr lang="en-US" u="sng" baseline="30000" dirty="0" smtClean="0"/>
              <a:t>percentage change in quantity demanded</a:t>
            </a:r>
          </a:p>
          <a:p>
            <a:pPr marL="457200" lvl="1" indent="0" algn="ctr">
              <a:buNone/>
            </a:pPr>
            <a:r>
              <a:rPr lang="en-US" baseline="30000" dirty="0" smtClean="0"/>
              <a:t>Percentage change in income </a:t>
            </a:r>
          </a:p>
          <a:p>
            <a:pPr lvl="1"/>
            <a:r>
              <a:rPr lang="en-US" dirty="0" smtClean="0"/>
              <a:t>For superior or normal goods, the income elasticity coefficient is positive, meaning that more of them are demanded as income rises.</a:t>
            </a:r>
          </a:p>
          <a:p>
            <a:pPr lvl="1"/>
            <a:r>
              <a:rPr lang="en-US" dirty="0" smtClean="0"/>
              <a:t>Inferior goods have a negative income elasticity coefficient, as consumers buy </a:t>
            </a:r>
            <a:r>
              <a:rPr lang="en-US" dirty="0"/>
              <a:t>l</a:t>
            </a:r>
            <a:r>
              <a:rPr lang="en-US" dirty="0" smtClean="0"/>
              <a:t>ess of them as incomes rise.</a:t>
            </a:r>
          </a:p>
          <a:p>
            <a:pPr lvl="1"/>
            <a:r>
              <a:rPr lang="en-US" dirty="0" smtClean="0"/>
              <a:t>Coefficient of income elasticity provide insights into the economy.  For example, income elasticity helps to explain the expansion and contraction of industries.</a:t>
            </a:r>
            <a:endParaRPr lang="en-US" dirty="0"/>
          </a:p>
          <a:p>
            <a:pPr marL="457200" lvl="1" indent="0" algn="ctr">
              <a:buNone/>
            </a:pPr>
            <a:endParaRPr lang="en-US" baseline="30000" dirty="0"/>
          </a:p>
        </p:txBody>
      </p:sp>
    </p:spTree>
    <p:extLst>
      <p:ext uri="{BB962C8B-B14F-4D97-AF65-F5344CB8AC3E}">
        <p14:creationId xmlns:p14="http://schemas.microsoft.com/office/powerpoint/2010/main" val="2265452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Consumer and producer surplus</a:t>
            </a:r>
            <a:endParaRPr lang="en-US" dirty="0"/>
          </a:p>
        </p:txBody>
      </p:sp>
      <p:sp>
        <p:nvSpPr>
          <p:cNvPr id="9" name="Text Placeholder 8"/>
          <p:cNvSpPr>
            <a:spLocks noGrp="1"/>
          </p:cNvSpPr>
          <p:nvPr>
            <p:ph type="body" idx="1"/>
          </p:nvPr>
        </p:nvSpPr>
        <p:spPr>
          <a:xfrm>
            <a:off x="685799" y="2201629"/>
            <a:ext cx="10596094" cy="889299"/>
          </a:xfrm>
        </p:spPr>
        <p:txBody>
          <a:bodyPr>
            <a:noAutofit/>
          </a:bodyPr>
          <a:lstStyle/>
          <a:p>
            <a:endParaRPr lang="en-US" sz="2000" dirty="0"/>
          </a:p>
          <a:p>
            <a:r>
              <a:rPr lang="en-US" sz="2800" dirty="0" smtClean="0"/>
              <a:t>Consumers and producers obtain “benefit surpluses” through market transactions.</a:t>
            </a:r>
            <a:endParaRPr lang="en-US" sz="2800" dirty="0"/>
          </a:p>
        </p:txBody>
      </p:sp>
      <p:sp>
        <p:nvSpPr>
          <p:cNvPr id="12" name="Text Placeholder 11"/>
          <p:cNvSpPr>
            <a:spLocks noGrp="1"/>
          </p:cNvSpPr>
          <p:nvPr>
            <p:ph type="body" sz="half" idx="15"/>
          </p:nvPr>
        </p:nvSpPr>
        <p:spPr>
          <a:xfrm>
            <a:off x="685799" y="3361386"/>
            <a:ext cx="3456432" cy="2857310"/>
          </a:xfrm>
        </p:spPr>
        <p:txBody>
          <a:bodyPr/>
          <a:lstStyle/>
          <a:p>
            <a:r>
              <a:rPr lang="en-US" sz="2200" dirty="0"/>
              <a:t>Consumer surplus is the difference between the maximum price a consumer is willing to pay and the actual price.</a:t>
            </a:r>
          </a:p>
          <a:p>
            <a:endParaRPr lang="en-US" dirty="0"/>
          </a:p>
        </p:txBody>
      </p:sp>
      <p:pic>
        <p:nvPicPr>
          <p:cNvPr id="8194" name="Picture 2" descr="http://ingrimayne.com/econ/government/Figure1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586" y="3361385"/>
            <a:ext cx="3648859" cy="2857311"/>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0"/>
          <p:cNvSpPr>
            <a:spLocks noGrp="1"/>
          </p:cNvSpPr>
          <p:nvPr>
            <p:ph type="body" sz="half" idx="17"/>
          </p:nvPr>
        </p:nvSpPr>
        <p:spPr>
          <a:xfrm>
            <a:off x="8051801" y="3361385"/>
            <a:ext cx="3454398" cy="2857312"/>
          </a:xfrm>
        </p:spPr>
        <p:txBody>
          <a:bodyPr>
            <a:normAutofit/>
          </a:bodyPr>
          <a:lstStyle/>
          <a:p>
            <a:r>
              <a:rPr lang="en-US" sz="2200" dirty="0" smtClean="0"/>
              <a:t>Producer surplus is the difference between the actual price a product receives and the minimum acceptable price.</a:t>
            </a:r>
            <a:endParaRPr lang="en-US" sz="2200" dirty="0"/>
          </a:p>
        </p:txBody>
      </p:sp>
    </p:spTree>
    <p:extLst>
      <p:ext uri="{BB962C8B-B14F-4D97-AF65-F5344CB8AC3E}">
        <p14:creationId xmlns:p14="http://schemas.microsoft.com/office/powerpoint/2010/main" val="104748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smtClean="0"/>
              <a:t>Efficiency Revisited</a:t>
            </a:r>
            <a:endParaRPr lang="en-US" cap="none" dirty="0"/>
          </a:p>
        </p:txBody>
      </p:sp>
      <p:sp>
        <p:nvSpPr>
          <p:cNvPr id="3" name="Content Placeholder 2"/>
          <p:cNvSpPr>
            <a:spLocks noGrp="1"/>
          </p:cNvSpPr>
          <p:nvPr>
            <p:ph idx="1"/>
          </p:nvPr>
        </p:nvSpPr>
        <p:spPr/>
        <p:txBody>
          <a:bodyPr/>
          <a:lstStyle/>
          <a:p>
            <a:r>
              <a:rPr lang="en-US" dirty="0" smtClean="0"/>
              <a:t>All markets have downward sloping demand curves and upward sloping supply curves yield consumer and producer surplus.</a:t>
            </a:r>
          </a:p>
          <a:p>
            <a:r>
              <a:rPr lang="en-US" dirty="0" smtClean="0"/>
              <a:t>Productive efficiency is achieved because competition forces producers to use the best techniques and combinations of resources in producing product. Production costs in each level are minimized. </a:t>
            </a:r>
          </a:p>
          <a:p>
            <a:r>
              <a:rPr lang="en-US" dirty="0" smtClean="0"/>
              <a:t>At the equilibrium price and quantity in competitive markets, marginal benefit equals marginal cost, maximum willingness to pay equals minimum acceptable price, the total of consumer and producer surpluses is maximized.  These conditions each define allocative efficiency.</a:t>
            </a:r>
          </a:p>
          <a:p>
            <a:r>
              <a:rPr lang="en-US" dirty="0" smtClean="0"/>
              <a:t>Quantities less than or greater than allocative efficiency level create efficiency losses, often called deadweight losses</a:t>
            </a:r>
            <a:endParaRPr lang="en-US" dirty="0"/>
          </a:p>
        </p:txBody>
      </p:sp>
    </p:spTree>
    <p:extLst>
      <p:ext uri="{BB962C8B-B14F-4D97-AF65-F5344CB8AC3E}">
        <p14:creationId xmlns:p14="http://schemas.microsoft.com/office/powerpoint/2010/main" val="42742851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algn="ctr"/>
            <a:r>
              <a:rPr lang="en-US" sz="9600" dirty="0" smtClean="0"/>
              <a:t>The end</a:t>
            </a:r>
            <a:endParaRPr lang="en-US" sz="9600" dirty="0"/>
          </a:p>
        </p:txBody>
      </p:sp>
    </p:spTree>
    <p:extLst>
      <p:ext uri="{BB962C8B-B14F-4D97-AF65-F5344CB8AC3E}">
        <p14:creationId xmlns:p14="http://schemas.microsoft.com/office/powerpoint/2010/main" val="22547652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Price elasticity of Demand</a:t>
            </a:r>
            <a:endParaRPr lang="en-US" sz="3200" dirty="0"/>
          </a:p>
        </p:txBody>
      </p:sp>
      <p:sp>
        <p:nvSpPr>
          <p:cNvPr id="3" name="Content Placeholder 2"/>
          <p:cNvSpPr>
            <a:spLocks noGrp="1"/>
          </p:cNvSpPr>
          <p:nvPr>
            <p:ph idx="1"/>
          </p:nvPr>
        </p:nvSpPr>
        <p:spPr/>
        <p:txBody>
          <a:bodyPr/>
          <a:lstStyle/>
          <a:p>
            <a:r>
              <a:rPr lang="en-US" dirty="0" smtClean="0"/>
              <a:t>Law of demand tells us consumers will buy more of a product when its price decreases and less when its price increases.</a:t>
            </a:r>
          </a:p>
          <a:p>
            <a:r>
              <a:rPr lang="en-US" dirty="0" smtClean="0"/>
              <a:t>The responsiveness (or sensitivity) of consumers to a price change is measured by a product’s </a:t>
            </a:r>
            <a:r>
              <a:rPr lang="en-US" b="1" dirty="0" smtClean="0"/>
              <a:t>price elasticity of demand</a:t>
            </a:r>
            <a:r>
              <a:rPr lang="en-US" dirty="0" smtClean="0"/>
              <a:t>.</a:t>
            </a:r>
          </a:p>
          <a:p>
            <a:r>
              <a:rPr lang="en-US" dirty="0" smtClean="0"/>
              <a:t>Modest price changes will have large changes in demand, while substantial changes hardly cause any change in demand</a:t>
            </a:r>
          </a:p>
          <a:p>
            <a:r>
              <a:rPr lang="en-US" dirty="0" smtClean="0"/>
              <a:t>Things with a high demand change are </a:t>
            </a:r>
            <a:r>
              <a:rPr lang="en-US" b="1" i="1" dirty="0" smtClean="0"/>
              <a:t>elastic</a:t>
            </a:r>
          </a:p>
          <a:p>
            <a:r>
              <a:rPr lang="en-US" dirty="0" smtClean="0"/>
              <a:t>Things with low demand change are </a:t>
            </a:r>
            <a:r>
              <a:rPr lang="en-US" b="1" dirty="0" smtClean="0"/>
              <a:t>inelastic</a:t>
            </a:r>
          </a:p>
        </p:txBody>
      </p:sp>
    </p:spTree>
    <p:extLst>
      <p:ext uri="{BB962C8B-B14F-4D97-AF65-F5344CB8AC3E}">
        <p14:creationId xmlns:p14="http://schemas.microsoft.com/office/powerpoint/2010/main" val="42386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cap="none" dirty="0" smtClean="0"/>
              <a:t>Price Elasticity Of Demand Formulas</a:t>
            </a:r>
            <a:endParaRPr lang="en-US" sz="3200" cap="none" dirty="0"/>
          </a:p>
        </p:txBody>
      </p:sp>
      <p:sp>
        <p:nvSpPr>
          <p:cNvPr id="8" name="Content Placeholder 7"/>
          <p:cNvSpPr>
            <a:spLocks noGrp="1"/>
          </p:cNvSpPr>
          <p:nvPr>
            <p:ph idx="1"/>
          </p:nvPr>
        </p:nvSpPr>
        <p:spPr>
          <a:xfrm>
            <a:off x="6864438" y="2194560"/>
            <a:ext cx="4641761" cy="4024125"/>
          </a:xfrm>
        </p:spPr>
        <p:txBody>
          <a:bodyPr/>
          <a:lstStyle/>
          <a:p>
            <a:pPr>
              <a:lnSpc>
                <a:spcPct val="100000"/>
              </a:lnSpc>
            </a:pPr>
            <a:r>
              <a:rPr lang="en-US" dirty="0" smtClean="0"/>
              <a:t>This is the formula for exact measurements.</a:t>
            </a:r>
          </a:p>
          <a:p>
            <a:pPr marL="0" indent="0">
              <a:lnSpc>
                <a:spcPct val="100000"/>
              </a:lnSpc>
              <a:buNone/>
            </a:pPr>
            <a:endParaRPr lang="en-US" dirty="0" smtClean="0"/>
          </a:p>
          <a:p>
            <a:pPr>
              <a:lnSpc>
                <a:spcPct val="100000"/>
              </a:lnSpc>
            </a:pPr>
            <a:r>
              <a:rPr lang="en-US" dirty="0" smtClean="0"/>
              <a:t>Exact measurements are </a:t>
            </a:r>
            <a:r>
              <a:rPr lang="en-US" u="sng" dirty="0" smtClean="0"/>
              <a:t>inconsistent, </a:t>
            </a:r>
            <a:r>
              <a:rPr lang="en-US" dirty="0" smtClean="0"/>
              <a:t>so to find the average we use the midpoint formula.</a:t>
            </a:r>
          </a:p>
          <a:p>
            <a:pPr marL="0" indent="0">
              <a:lnSpc>
                <a:spcPct val="100000"/>
              </a:lnSpc>
              <a:buNone/>
            </a:pPr>
            <a:endParaRPr lang="en-US" dirty="0" smtClean="0"/>
          </a:p>
          <a:p>
            <a:pPr>
              <a:lnSpc>
                <a:spcPct val="100000"/>
              </a:lnSpc>
            </a:pPr>
            <a:r>
              <a:rPr lang="en-US" dirty="0" smtClean="0"/>
              <a:t>Present the answer in absolute value</a:t>
            </a:r>
          </a:p>
        </p:txBody>
      </p:sp>
      <p:pic>
        <p:nvPicPr>
          <p:cNvPr id="1030" name="Picture 6" descr="http://www.marketingexperiments.com/images/p_edformul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687" y="2194560"/>
            <a:ext cx="3282331" cy="11410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mediawiki-sites.thefullwiki.org/01/9/8/8/11037320411507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687" y="4406989"/>
            <a:ext cx="2855890" cy="139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479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cap="none" dirty="0" smtClean="0"/>
              <a:t>Interpretations Of E</a:t>
            </a:r>
            <a:r>
              <a:rPr lang="en-US" sz="2400" cap="none" dirty="0" smtClean="0"/>
              <a:t>d</a:t>
            </a:r>
            <a:endParaRPr lang="en-US" sz="2400" cap="none" dirty="0"/>
          </a:p>
        </p:txBody>
      </p:sp>
      <p:sp>
        <p:nvSpPr>
          <p:cNvPr id="3" name="Content Placeholder 2"/>
          <p:cNvSpPr>
            <a:spLocks noGrp="1"/>
          </p:cNvSpPr>
          <p:nvPr>
            <p:ph idx="1"/>
          </p:nvPr>
        </p:nvSpPr>
        <p:spPr/>
        <p:txBody>
          <a:bodyPr/>
          <a:lstStyle/>
          <a:p>
            <a:r>
              <a:rPr lang="en-US" dirty="0" smtClean="0"/>
              <a:t>Demand is elastic if a specific percentage change in  price results in a larger percentage change in quantity demanded</a:t>
            </a:r>
          </a:p>
          <a:p>
            <a:r>
              <a:rPr lang="en-US" dirty="0" smtClean="0"/>
              <a:t>Demand is inelastic if a specific percentage change in price results in a smaller percentage change in quantity demanded</a:t>
            </a:r>
          </a:p>
          <a:p>
            <a:r>
              <a:rPr lang="en-US" dirty="0" smtClean="0"/>
              <a:t>Unit elasticity is the case where elastic and inelastic demand curves are separated and occurs where a percentage change in price and the resulting change in quantity demanded are the same.</a:t>
            </a:r>
          </a:p>
          <a:p>
            <a:r>
              <a:rPr lang="en-US" dirty="0" smtClean="0"/>
              <a:t>Extreme cases where there is no responsiveness is perfect inelasticity. And the opposite of this is known as perfect elasticity.</a:t>
            </a:r>
            <a:endParaRPr lang="en-US" dirty="0"/>
          </a:p>
        </p:txBody>
      </p:sp>
    </p:spTree>
    <p:extLst>
      <p:ext uri="{BB962C8B-B14F-4D97-AF65-F5344CB8AC3E}">
        <p14:creationId xmlns:p14="http://schemas.microsoft.com/office/powerpoint/2010/main" val="13280337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cap="none" dirty="0" smtClean="0"/>
              <a:t>Total-Revenue Test</a:t>
            </a:r>
            <a:endParaRPr lang="en-US" sz="3200" cap="none" dirty="0"/>
          </a:p>
        </p:txBody>
      </p:sp>
      <p:sp>
        <p:nvSpPr>
          <p:cNvPr id="3" name="Content Placeholder 2"/>
          <p:cNvSpPr>
            <a:spLocks noGrp="1"/>
          </p:cNvSpPr>
          <p:nvPr>
            <p:ph idx="1"/>
          </p:nvPr>
        </p:nvSpPr>
        <p:spPr/>
        <p:txBody>
          <a:bodyPr/>
          <a:lstStyle/>
          <a:p>
            <a:r>
              <a:rPr lang="en-US" dirty="0" smtClean="0"/>
              <a:t>Total revenue is the total amount a seller makes from the sale of a product in a particular time period.</a:t>
            </a:r>
          </a:p>
          <a:p>
            <a:r>
              <a:rPr lang="en-US" dirty="0" smtClean="0"/>
              <a:t>Calculated with: TR= Price x Quantity</a:t>
            </a:r>
          </a:p>
          <a:p>
            <a:r>
              <a:rPr lang="en-US" dirty="0" smtClean="0"/>
              <a:t>The total-revenue test is used to test whether demand is elastic or inelastic.</a:t>
            </a:r>
          </a:p>
          <a:p>
            <a:r>
              <a:rPr lang="en-US" dirty="0" smtClean="0"/>
              <a:t>If TR changes in the opposite direction of price, demand is elastic. Vice-versa is inelastic.</a:t>
            </a:r>
          </a:p>
          <a:p>
            <a:r>
              <a:rPr lang="en-US" dirty="0" smtClean="0"/>
              <a:t>If TR doesn’t change then it’s unit-elastic.</a:t>
            </a:r>
          </a:p>
          <a:p>
            <a:r>
              <a:rPr lang="en-US" dirty="0" smtClean="0"/>
              <a:t>If demand is inelastic, decrease in price will reduce TR and vice-versa </a:t>
            </a:r>
          </a:p>
          <a:p>
            <a:r>
              <a:rPr lang="en-US" dirty="0" smtClean="0"/>
              <a:t>If demand is unit-elastic, any </a:t>
            </a:r>
            <a:r>
              <a:rPr lang="en-US" dirty="0" err="1" smtClean="0"/>
              <a:t>chng</a:t>
            </a:r>
            <a:r>
              <a:rPr lang="en-US" dirty="0" smtClean="0"/>
              <a:t> in price will not affect TR</a:t>
            </a:r>
          </a:p>
        </p:txBody>
      </p:sp>
    </p:spTree>
    <p:extLst>
      <p:ext uri="{BB962C8B-B14F-4D97-AF65-F5344CB8AC3E}">
        <p14:creationId xmlns:p14="http://schemas.microsoft.com/office/powerpoint/2010/main" val="1066448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cap="none" dirty="0" smtClean="0"/>
              <a:t>Total-Revenue Graphs</a:t>
            </a:r>
            <a:endParaRPr lang="en-US" sz="3200" cap="none" dirty="0"/>
          </a:p>
        </p:txBody>
      </p:sp>
      <p:sp>
        <p:nvSpPr>
          <p:cNvPr id="3" name="Text Placeholder 2"/>
          <p:cNvSpPr>
            <a:spLocks noGrp="1"/>
          </p:cNvSpPr>
          <p:nvPr>
            <p:ph type="body" idx="1"/>
          </p:nvPr>
        </p:nvSpPr>
        <p:spPr/>
        <p:txBody>
          <a:bodyPr/>
          <a:lstStyle/>
          <a:p>
            <a:r>
              <a:rPr lang="en-US" dirty="0" smtClean="0"/>
              <a:t>Elastic</a:t>
            </a:r>
            <a:endParaRPr lang="en-US" dirty="0"/>
          </a:p>
        </p:txBody>
      </p:sp>
      <p:sp>
        <p:nvSpPr>
          <p:cNvPr id="4" name="Text Placeholder 3"/>
          <p:cNvSpPr>
            <a:spLocks noGrp="1"/>
          </p:cNvSpPr>
          <p:nvPr>
            <p:ph type="body" sz="half" idx="15"/>
          </p:nvPr>
        </p:nvSpPr>
        <p:spPr>
          <a:xfrm>
            <a:off x="534847" y="2890234"/>
            <a:ext cx="3456432" cy="3314132"/>
          </a:xfrm>
          <a:solidFill>
            <a:schemeClr val="tx1"/>
          </a:solidFill>
        </p:spPr>
        <p:txBody>
          <a:bodyPr/>
          <a:lstStyle/>
          <a:p>
            <a:endParaRPr lang="en-US" dirty="0"/>
          </a:p>
        </p:txBody>
      </p:sp>
      <p:sp>
        <p:nvSpPr>
          <p:cNvPr id="5" name="Text Placeholder 4"/>
          <p:cNvSpPr>
            <a:spLocks noGrp="1"/>
          </p:cNvSpPr>
          <p:nvPr>
            <p:ph type="body" sz="quarter" idx="3"/>
          </p:nvPr>
        </p:nvSpPr>
        <p:spPr/>
        <p:txBody>
          <a:bodyPr/>
          <a:lstStyle/>
          <a:p>
            <a:r>
              <a:rPr lang="en-US" dirty="0"/>
              <a:t>I</a:t>
            </a:r>
            <a:r>
              <a:rPr lang="en-US" dirty="0" smtClean="0"/>
              <a:t>nelastic</a:t>
            </a:r>
            <a:endParaRPr lang="en-US" dirty="0"/>
          </a:p>
        </p:txBody>
      </p:sp>
      <p:sp>
        <p:nvSpPr>
          <p:cNvPr id="6" name="Text Placeholder 5"/>
          <p:cNvSpPr>
            <a:spLocks noGrp="1"/>
          </p:cNvSpPr>
          <p:nvPr>
            <p:ph type="body" sz="half" idx="16"/>
          </p:nvPr>
        </p:nvSpPr>
        <p:spPr>
          <a:xfrm>
            <a:off x="4293324" y="2889748"/>
            <a:ext cx="3456432" cy="3314618"/>
          </a:xfrm>
          <a:solidFill>
            <a:schemeClr val="tx1"/>
          </a:solidFill>
        </p:spPr>
        <p:txBody>
          <a:bodyPr/>
          <a:lstStyle/>
          <a:p>
            <a:endParaRPr lang="en-US" dirty="0"/>
          </a:p>
        </p:txBody>
      </p:sp>
      <p:sp>
        <p:nvSpPr>
          <p:cNvPr id="7" name="Text Placeholder 6"/>
          <p:cNvSpPr>
            <a:spLocks noGrp="1"/>
          </p:cNvSpPr>
          <p:nvPr>
            <p:ph type="body" sz="quarter" idx="13"/>
          </p:nvPr>
        </p:nvSpPr>
        <p:spPr/>
        <p:txBody>
          <a:bodyPr/>
          <a:lstStyle/>
          <a:p>
            <a:r>
              <a:rPr lang="en-US" dirty="0" smtClean="0"/>
              <a:t>Unit Elastic</a:t>
            </a:r>
            <a:endParaRPr lang="en-US" dirty="0"/>
          </a:p>
        </p:txBody>
      </p:sp>
      <p:sp>
        <p:nvSpPr>
          <p:cNvPr id="8" name="Text Placeholder 7"/>
          <p:cNvSpPr>
            <a:spLocks noGrp="1"/>
          </p:cNvSpPr>
          <p:nvPr>
            <p:ph type="body" sz="half" idx="17"/>
          </p:nvPr>
        </p:nvSpPr>
        <p:spPr>
          <a:xfrm>
            <a:off x="8049767" y="2904309"/>
            <a:ext cx="3456432" cy="3314132"/>
          </a:xfrm>
          <a:solidFill>
            <a:schemeClr val="tx1"/>
          </a:solidFill>
        </p:spPr>
        <p:txBody>
          <a:bodyPr/>
          <a:lstStyle/>
          <a:p>
            <a:endParaRPr lang="en-US" dirty="0"/>
          </a:p>
        </p:txBody>
      </p:sp>
      <p:pic>
        <p:nvPicPr>
          <p:cNvPr id="2056" name="Picture 8" descr="http://img.sparknotes.com/figures/5/5259b727009a2736d6ad639bab3494ff/elast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95" y="3048226"/>
            <a:ext cx="4035063" cy="30262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g.sparknotes.com/figures/5/5259b727009a2736d6ad639bab3494ff/inela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331" y="3084587"/>
            <a:ext cx="3986582" cy="298993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mrski-apecon-2008.wikispaces.com/file/view/DemandCurveMovementExample2.png/112678353/267x267/DemandCurveMovementExampl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2278" y="2904309"/>
            <a:ext cx="3100980" cy="310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212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440" y="764373"/>
            <a:ext cx="8890760" cy="1058051"/>
          </a:xfrm>
        </p:spPr>
        <p:txBody>
          <a:bodyPr>
            <a:normAutofit/>
          </a:bodyPr>
          <a:lstStyle/>
          <a:p>
            <a:pPr algn="l"/>
            <a:r>
              <a:rPr lang="en-US" sz="3200" cap="none" dirty="0" smtClean="0"/>
              <a:t>Price Elasticity and the Total-Revenue Curve</a:t>
            </a:r>
            <a:endParaRPr lang="en-US" sz="3200" cap="none" dirty="0"/>
          </a:p>
        </p:txBody>
      </p:sp>
      <p:sp>
        <p:nvSpPr>
          <p:cNvPr id="3" name="Content Placeholder 2"/>
          <p:cNvSpPr>
            <a:spLocks noGrp="1"/>
          </p:cNvSpPr>
          <p:nvPr>
            <p:ph idx="1"/>
          </p:nvPr>
        </p:nvSpPr>
        <p:spPr>
          <a:xfrm>
            <a:off x="1094704" y="1697419"/>
            <a:ext cx="10411496" cy="1805104"/>
          </a:xfrm>
        </p:spPr>
        <p:txBody>
          <a:bodyPr>
            <a:normAutofit fontScale="92500" lnSpcReduction="10000"/>
          </a:bodyPr>
          <a:lstStyle/>
          <a:p>
            <a:r>
              <a:rPr lang="en-US" sz="2000" dirty="0" smtClean="0"/>
              <a:t>In the upper left segment of the demand curve, the percentage change in quantity is large because the original reference quantity is small.</a:t>
            </a:r>
          </a:p>
          <a:p>
            <a:r>
              <a:rPr lang="en-US" sz="2000" dirty="0" smtClean="0"/>
              <a:t>In the lower right segment the percentage change in quantity is small because the original reference quantity is large</a:t>
            </a:r>
            <a:r>
              <a:rPr lang="en-US" dirty="0" smtClean="0"/>
              <a:t>. </a:t>
            </a:r>
          </a:p>
          <a:p>
            <a:pPr marL="0" indent="0">
              <a:buNone/>
            </a:pPr>
            <a:r>
              <a:rPr lang="en-US" dirty="0" smtClean="0"/>
              <a:t>         Demand Curve				Total Revenue Curve				</a:t>
            </a:r>
            <a:endParaRPr lang="en-US" dirty="0"/>
          </a:p>
        </p:txBody>
      </p:sp>
      <p:pic>
        <p:nvPicPr>
          <p:cNvPr id="5" name="Picture 4"/>
          <p:cNvPicPr>
            <a:picLocks noChangeAspect="1"/>
          </p:cNvPicPr>
          <p:nvPr/>
        </p:nvPicPr>
        <p:blipFill rotWithShape="1">
          <a:blip r:embed="rId2"/>
          <a:srcRect l="-1" r="-935" b="53555"/>
          <a:stretch/>
        </p:blipFill>
        <p:spPr>
          <a:xfrm>
            <a:off x="1220454" y="3377517"/>
            <a:ext cx="3741338" cy="2829172"/>
          </a:xfrm>
          <a:prstGeom prst="rect">
            <a:avLst/>
          </a:prstGeom>
        </p:spPr>
      </p:pic>
      <p:pic>
        <p:nvPicPr>
          <p:cNvPr id="8" name="Picture 6" descr="http://worldacademyonline.com/bookimages/14/pict3_8.jpg"/>
          <p:cNvPicPr>
            <a:picLocks noChangeAspect="1" noChangeArrowheads="1"/>
          </p:cNvPicPr>
          <p:nvPr/>
        </p:nvPicPr>
        <p:blipFill rotWithShape="1">
          <a:blip r:embed="rId3">
            <a:extLst>
              <a:ext uri="{28A0092B-C50C-407E-A947-70E740481C1C}">
                <a14:useLocalDpi xmlns:a14="http://schemas.microsoft.com/office/drawing/2010/main" val="0"/>
              </a:ext>
            </a:extLst>
          </a:blip>
          <a:srcRect t="46442" r="797"/>
          <a:stretch/>
        </p:blipFill>
        <p:spPr bwMode="auto">
          <a:xfrm>
            <a:off x="6453343" y="3377517"/>
            <a:ext cx="3360357" cy="298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01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cap="none" dirty="0" smtClean="0"/>
              <a:t>Determinants of Price Elasticity of Demand</a:t>
            </a:r>
            <a:endParaRPr lang="en-US" sz="3200" cap="none" dirty="0"/>
          </a:p>
        </p:txBody>
      </p:sp>
      <p:sp>
        <p:nvSpPr>
          <p:cNvPr id="3" name="Content Placeholder 2"/>
          <p:cNvSpPr>
            <a:spLocks noGrp="1"/>
          </p:cNvSpPr>
          <p:nvPr>
            <p:ph idx="1"/>
          </p:nvPr>
        </p:nvSpPr>
        <p:spPr/>
        <p:txBody>
          <a:bodyPr/>
          <a:lstStyle/>
          <a:p>
            <a:r>
              <a:rPr lang="en-US" dirty="0" smtClean="0"/>
              <a:t>The larger the number of substitute goods that are available, the greater the price elasticity of demand.</a:t>
            </a:r>
          </a:p>
          <a:p>
            <a:r>
              <a:rPr lang="en-US" dirty="0" smtClean="0"/>
              <a:t>The higher the price of a good relative to consumer incomes, the greater the price elasticity of demand.</a:t>
            </a:r>
          </a:p>
          <a:p>
            <a:r>
              <a:rPr lang="en-US" dirty="0" smtClean="0"/>
              <a:t>The more that a good is considered to be a luxury rather than a necessity, the greater the price elasticity demand.</a:t>
            </a:r>
          </a:p>
          <a:p>
            <a:r>
              <a:rPr lang="en-US" dirty="0" smtClean="0"/>
              <a:t>Generally, product demand is more elastic the longer the time period under </a:t>
            </a:r>
            <a:r>
              <a:rPr lang="en-US" dirty="0" err="1" smtClean="0"/>
              <a:t>considerstion</a:t>
            </a:r>
            <a:endParaRPr lang="en-US" dirty="0"/>
          </a:p>
        </p:txBody>
      </p:sp>
    </p:spTree>
    <p:extLst>
      <p:ext uri="{BB962C8B-B14F-4D97-AF65-F5344CB8AC3E}">
        <p14:creationId xmlns:p14="http://schemas.microsoft.com/office/powerpoint/2010/main" val="19560313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cap="none" dirty="0" smtClean="0"/>
              <a:t>Applications of Price Elasticity of Demand</a:t>
            </a:r>
            <a:endParaRPr lang="en-US" sz="3200" cap="none" dirty="0"/>
          </a:p>
        </p:txBody>
      </p:sp>
      <p:sp>
        <p:nvSpPr>
          <p:cNvPr id="3" name="Content Placeholder 2"/>
          <p:cNvSpPr>
            <a:spLocks noGrp="1"/>
          </p:cNvSpPr>
          <p:nvPr>
            <p:ph idx="1"/>
          </p:nvPr>
        </p:nvSpPr>
        <p:spPr/>
        <p:txBody>
          <a:bodyPr/>
          <a:lstStyle/>
          <a:p>
            <a:r>
              <a:rPr lang="en-US" dirty="0" smtClean="0"/>
              <a:t>The demand for most farm products is highly inelastic, therefore an increase in output will decrease price and TR</a:t>
            </a:r>
          </a:p>
          <a:p>
            <a:r>
              <a:rPr lang="en-US" dirty="0" smtClean="0"/>
              <a:t>Because a higher tax on a product with elastic demand will bring in less tax revenue, legislatures tend to seek out products that have inelastic demand when levying taxes.</a:t>
            </a:r>
          </a:p>
          <a:p>
            <a:r>
              <a:rPr lang="en-US" dirty="0" smtClean="0"/>
              <a:t>The drug market has been seen as both elastic and inelastic depending on who you ask</a:t>
            </a:r>
            <a:endParaRPr lang="en-US" dirty="0"/>
          </a:p>
        </p:txBody>
      </p:sp>
    </p:spTree>
    <p:extLst>
      <p:ext uri="{BB962C8B-B14F-4D97-AF65-F5344CB8AC3E}">
        <p14:creationId xmlns:p14="http://schemas.microsoft.com/office/powerpoint/2010/main" val="2776735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1973</TotalTime>
  <Words>1040</Words>
  <Application>Microsoft Office PowerPoint</Application>
  <PresentationFormat>Custom</PresentationFormat>
  <Paragraphs>86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Vapor Trail</vt:lpstr>
      <vt:lpstr>Chapter 18 Extensions to Supply and Demand</vt:lpstr>
      <vt:lpstr>Price elasticity of Demand</vt:lpstr>
      <vt:lpstr>Price Elasticity Of Demand Formulas</vt:lpstr>
      <vt:lpstr>Interpretations Of Ed</vt:lpstr>
      <vt:lpstr>Total-Revenue Test</vt:lpstr>
      <vt:lpstr>Total-Revenue Graphs</vt:lpstr>
      <vt:lpstr>Price Elasticity and the Total-Revenue Curve</vt:lpstr>
      <vt:lpstr>Determinants of Price Elasticity of Demand</vt:lpstr>
      <vt:lpstr>Applications of Price Elasticity of Demand</vt:lpstr>
      <vt:lpstr>Price Elasticity of Supply</vt:lpstr>
      <vt:lpstr>Price Elasticity of Supply: The Market Period</vt:lpstr>
      <vt:lpstr>Price Elasticity of Supply: The Short Run</vt:lpstr>
      <vt:lpstr>Price Elasticity of Supply: The Long Run</vt:lpstr>
      <vt:lpstr>Cross Elasticity And Income Elasticity Of Demand</vt:lpstr>
      <vt:lpstr>Income Elasticity Of Demand</vt:lpstr>
      <vt:lpstr>Consumer and producer surplus</vt:lpstr>
      <vt:lpstr>Efficiency Revisited</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Extensions to Supply and Demand</dc:title>
  <dc:creator>Lauren O'Brien</dc:creator>
  <cp:lastModifiedBy>MIKE SPINRAD</cp:lastModifiedBy>
  <cp:revision>34</cp:revision>
  <dcterms:created xsi:type="dcterms:W3CDTF">2014-04-21T22:45:02Z</dcterms:created>
  <dcterms:modified xsi:type="dcterms:W3CDTF">2014-04-24T19:14:45Z</dcterms:modified>
</cp:coreProperties>
</file>