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739" y="3874077"/>
            <a:ext cx="2695575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881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 and 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Total Product: Total output, or all of the product a company makes in a given amount of time with a given input.</a:t>
            </a:r>
          </a:p>
          <a:p>
            <a:pPr lvl="0"/>
            <a:r>
              <a:rPr lang="en-US" dirty="0"/>
              <a:t>Marginal Product:  The change in output generated by adding one more unit of input.  Used to maximize productivity</a:t>
            </a:r>
          </a:p>
          <a:p>
            <a:endParaRPr lang="en-US" dirty="0"/>
          </a:p>
        </p:txBody>
      </p:sp>
      <p:pic>
        <p:nvPicPr>
          <p:cNvPr id="4" name="Picture 3" descr="Production function - Wikipedia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068" y="3997035"/>
            <a:ext cx="1220932" cy="219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368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Diminishing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Law of Diminishing Returns: Describes the effect that varying the level of an input has on total and marginal product.</a:t>
            </a:r>
          </a:p>
          <a:p>
            <a:pPr lvl="1"/>
            <a:r>
              <a:rPr lang="en-US" sz="2400" dirty="0"/>
              <a:t>It states that as more of one input is added to a fixed supply of other resources, productivity increases up to a point.</a:t>
            </a:r>
          </a:p>
          <a:p>
            <a:pPr lvl="1"/>
            <a:r>
              <a:rPr lang="en-US" sz="2400" dirty="0"/>
              <a:t>At some point the marginal product will diminish</a:t>
            </a:r>
          </a:p>
          <a:p>
            <a:r>
              <a:rPr lang="en-US" dirty="0"/>
              <a:t>Eventually it will result in negative marginal product </a:t>
            </a:r>
          </a:p>
        </p:txBody>
      </p:sp>
    </p:spTree>
    <p:extLst>
      <p:ext uri="{BB962C8B-B14F-4D97-AF65-F5344CB8AC3E}">
        <p14:creationId xmlns:p14="http://schemas.microsoft.com/office/powerpoint/2010/main" val="1422604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Fixed Costs</a:t>
            </a:r>
          </a:p>
          <a:p>
            <a:pPr lvl="1"/>
            <a:r>
              <a:rPr lang="en-US" sz="2400" dirty="0"/>
              <a:t>Production costs that don’t change</a:t>
            </a:r>
          </a:p>
          <a:p>
            <a:pPr lvl="1"/>
            <a:r>
              <a:rPr lang="en-US" sz="2400" dirty="0"/>
              <a:t>i.e. rent, interest on loans, insurance </a:t>
            </a:r>
            <a:r>
              <a:rPr lang="en-US" sz="2400" dirty="0" err="1"/>
              <a:t>etc</a:t>
            </a:r>
            <a:endParaRPr lang="en-US" sz="2400" dirty="0"/>
          </a:p>
          <a:p>
            <a:pPr lvl="0"/>
            <a:r>
              <a:rPr lang="en-US" dirty="0"/>
              <a:t>Depreciation</a:t>
            </a:r>
          </a:p>
          <a:p>
            <a:pPr lvl="1"/>
            <a:r>
              <a:rPr lang="en-US" sz="2400" dirty="0"/>
              <a:t>Lessening in value of capital goods</a:t>
            </a:r>
          </a:p>
          <a:p>
            <a:pPr lvl="2"/>
            <a:r>
              <a:rPr lang="en-US" dirty="0"/>
              <a:t>i.e. cars, machines </a:t>
            </a:r>
            <a:r>
              <a:rPr lang="en-US" dirty="0" err="1"/>
              <a:t>etc</a:t>
            </a:r>
            <a:endParaRPr lang="en-US" dirty="0"/>
          </a:p>
        </p:txBody>
      </p:sp>
      <p:pic>
        <p:nvPicPr>
          <p:cNvPr id="4" name="Picture 3" descr="Fixed cost - Wikipedia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855" y="3958071"/>
            <a:ext cx="2904125" cy="235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769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Overhead</a:t>
            </a:r>
          </a:p>
          <a:p>
            <a:pPr lvl="1"/>
            <a:r>
              <a:rPr lang="en-US" sz="2400" dirty="0"/>
              <a:t>A company’s total fixed costs</a:t>
            </a:r>
          </a:p>
          <a:p>
            <a:pPr lvl="0"/>
            <a:r>
              <a:rPr lang="en-US" dirty="0"/>
              <a:t>Variable Costs</a:t>
            </a:r>
          </a:p>
          <a:p>
            <a:pPr lvl="1"/>
            <a:r>
              <a:rPr lang="en-US" sz="2400" dirty="0"/>
              <a:t>Change as the level of output changes</a:t>
            </a:r>
          </a:p>
          <a:p>
            <a:pPr lvl="2"/>
            <a:r>
              <a:rPr lang="en-US" dirty="0"/>
              <a:t>Raw materials and wages </a:t>
            </a:r>
            <a:r>
              <a:rPr lang="en-US" dirty="0" err="1"/>
              <a:t>etc</a:t>
            </a:r>
            <a:endParaRPr lang="en-US" dirty="0"/>
          </a:p>
          <a:p>
            <a:pPr lvl="0"/>
            <a:r>
              <a:rPr lang="en-US" dirty="0"/>
              <a:t>Total Costs</a:t>
            </a:r>
          </a:p>
          <a:p>
            <a:pPr lvl="1"/>
            <a:r>
              <a:rPr lang="en-US" sz="2400" dirty="0"/>
              <a:t>The sum of the fixed and variable production costs</a:t>
            </a:r>
          </a:p>
          <a:p>
            <a:pPr lvl="0"/>
            <a:r>
              <a:rPr lang="en-US" dirty="0"/>
              <a:t>Marginal Costs</a:t>
            </a:r>
          </a:p>
          <a:p>
            <a:pPr lvl="1"/>
            <a:r>
              <a:rPr lang="en-US" sz="2400" dirty="0"/>
              <a:t>Additional costs of producing one more unit of output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4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Supply is the quantity of goods and services that producers are willing to offer at various possible prices during a given time period.</a:t>
            </a:r>
          </a:p>
          <a:p>
            <a:pPr lvl="0"/>
            <a:r>
              <a:rPr lang="en-US" dirty="0"/>
              <a:t>Quantity supplied is the amount of a good or service that a producer is willing to sell at each particular price</a:t>
            </a:r>
          </a:p>
          <a:p>
            <a:pPr lvl="0"/>
            <a:r>
              <a:rPr lang="en-US" dirty="0"/>
              <a:t>Law of Supply: States that producers supply more goods and services when they can sell them a higher prices and fewer when they must sell them at lower prices.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27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Profit: The amount of money left over after producers have paid all costs</a:t>
            </a:r>
          </a:p>
          <a:p>
            <a:pPr lvl="1"/>
            <a:r>
              <a:rPr lang="en-US" sz="2400" dirty="0"/>
              <a:t>A business makes a profit when revenues are greater than the costs of production</a:t>
            </a:r>
          </a:p>
          <a:p>
            <a:pPr lvl="1"/>
            <a:r>
              <a:rPr lang="en-US" sz="2400" dirty="0"/>
              <a:t>Costs of Production: include wages, electricity, raw materials etc.</a:t>
            </a:r>
          </a:p>
          <a:p>
            <a:pPr lvl="1"/>
            <a:r>
              <a:rPr lang="en-US" sz="2400" dirty="0"/>
              <a:t>To make a profit, producers must provide goods and services that consumers want at prices they are willing to pay.</a:t>
            </a:r>
          </a:p>
          <a:p>
            <a:endParaRPr lang="en-US" dirty="0"/>
          </a:p>
        </p:txBody>
      </p:sp>
      <p:pic>
        <p:nvPicPr>
          <p:cNvPr id="4" name="Picture 3" descr="photo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546" y="249383"/>
            <a:ext cx="1884218" cy="188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548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and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Supply Schedules</a:t>
            </a:r>
          </a:p>
          <a:p>
            <a:pPr lvl="1"/>
            <a:r>
              <a:rPr lang="en-US" sz="2400" dirty="0"/>
              <a:t>A tool that shows the relationship between the price of a good or service and the quantity that producers will supply.</a:t>
            </a:r>
          </a:p>
          <a:p>
            <a:pPr lvl="1"/>
            <a:r>
              <a:rPr lang="en-US" sz="2400" dirty="0"/>
              <a:t>The schedule lists each quantity that producers are willing to supply at various market prices</a:t>
            </a:r>
          </a:p>
          <a:p>
            <a:pPr lvl="0"/>
            <a:r>
              <a:rPr lang="en-US" dirty="0"/>
              <a:t>Supply Curves</a:t>
            </a:r>
          </a:p>
          <a:p>
            <a:pPr lvl="1"/>
            <a:r>
              <a:rPr lang="en-US" sz="2400" dirty="0"/>
              <a:t>Plots the information from a supply schedule on a graph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39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Elasticity of Supply</a:t>
            </a:r>
          </a:p>
          <a:p>
            <a:pPr lvl="1"/>
            <a:r>
              <a:rPr lang="en-US" sz="2400" dirty="0"/>
              <a:t>The degree to which price changes affect the quantity supplied</a:t>
            </a:r>
          </a:p>
          <a:p>
            <a:pPr lvl="1"/>
            <a:r>
              <a:rPr lang="en-US" sz="2400" dirty="0"/>
              <a:t>Elastic Supply exists when a small change in price causes a major change in quantity supplied. They are often;</a:t>
            </a:r>
          </a:p>
          <a:p>
            <a:pPr lvl="2"/>
            <a:r>
              <a:rPr lang="en-US" dirty="0"/>
              <a:t>Made quickly</a:t>
            </a:r>
          </a:p>
          <a:p>
            <a:pPr lvl="2"/>
            <a:r>
              <a:rPr lang="en-US" dirty="0"/>
              <a:t>Inexpensively </a:t>
            </a:r>
          </a:p>
          <a:p>
            <a:pPr lvl="2"/>
            <a:r>
              <a:rPr lang="en-US" dirty="0"/>
              <a:t>Using few, easily available resources</a:t>
            </a:r>
          </a:p>
          <a:p>
            <a:pPr lvl="1"/>
            <a:r>
              <a:rPr lang="en-US" sz="2400" dirty="0"/>
              <a:t>Suppliers can change the production rates of good easily in order to meet changing demands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80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Inelastic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Inelastic Supply</a:t>
            </a:r>
          </a:p>
          <a:p>
            <a:pPr lvl="1"/>
            <a:r>
              <a:rPr lang="en-US" sz="2400" dirty="0"/>
              <a:t>Exists when a change in a good’s price has little impact on the quantity supplied</a:t>
            </a:r>
          </a:p>
          <a:p>
            <a:pPr lvl="1"/>
            <a:r>
              <a:rPr lang="en-US" sz="2400" dirty="0"/>
              <a:t>They usually require a lot of</a:t>
            </a:r>
          </a:p>
          <a:p>
            <a:pPr lvl="2"/>
            <a:r>
              <a:rPr lang="en-US" dirty="0"/>
              <a:t>Time</a:t>
            </a:r>
          </a:p>
          <a:p>
            <a:pPr lvl="2"/>
            <a:r>
              <a:rPr lang="en-US" dirty="0"/>
              <a:t>Money</a:t>
            </a:r>
          </a:p>
          <a:p>
            <a:pPr lvl="2"/>
            <a:r>
              <a:rPr lang="en-US" dirty="0"/>
              <a:t>Resources</a:t>
            </a:r>
          </a:p>
          <a:p>
            <a:pPr lvl="1"/>
            <a:r>
              <a:rPr lang="en-US" sz="2400" dirty="0"/>
              <a:t>Suppliers cannot easily change production rates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microeconomics - Interpreting Disequilibrium: Inelastic Supply and Demand at different ...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854" y="3233704"/>
            <a:ext cx="3380509" cy="173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61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Determinants of </a:t>
            </a:r>
            <a:r>
              <a:rPr lang="en-US" dirty="0" smtClean="0"/>
              <a:t>Supply</a:t>
            </a:r>
            <a:endParaRPr lang="en-US" dirty="0"/>
          </a:p>
          <a:p>
            <a:pPr lvl="1"/>
            <a:r>
              <a:rPr lang="en-US" sz="2400" dirty="0"/>
              <a:t>Also known as </a:t>
            </a:r>
            <a:r>
              <a:rPr lang="en-US" sz="2400" dirty="0" err="1"/>
              <a:t>nonprice</a:t>
            </a:r>
            <a:r>
              <a:rPr lang="en-US" sz="2400" dirty="0"/>
              <a:t> factors</a:t>
            </a:r>
          </a:p>
          <a:p>
            <a:pPr lvl="1"/>
            <a:r>
              <a:rPr lang="en-US" sz="2400" dirty="0"/>
              <a:t>Can shift the entire supply curve of a product </a:t>
            </a:r>
          </a:p>
          <a:p>
            <a:pPr lvl="1"/>
            <a:r>
              <a:rPr lang="en-US" sz="2400" dirty="0"/>
              <a:t>Include:</a:t>
            </a:r>
          </a:p>
          <a:p>
            <a:pPr lvl="2"/>
            <a:r>
              <a:rPr lang="en-US" dirty="0"/>
              <a:t>Prices of Resources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793" y="3916218"/>
            <a:ext cx="2392218" cy="236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218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Government Tools</a:t>
            </a:r>
          </a:p>
          <a:p>
            <a:pPr lvl="3"/>
            <a:r>
              <a:rPr lang="en-US" dirty="0"/>
              <a:t>Taxes: is a required payment of money to the government to help fund government services. Individuals and business pay taxes</a:t>
            </a:r>
          </a:p>
          <a:p>
            <a:pPr lvl="3"/>
            <a:r>
              <a:rPr lang="en-US" dirty="0"/>
              <a:t>Subsidies: Payments to private businesses by the government. Often used to encourage increase in supply of various products</a:t>
            </a:r>
          </a:p>
          <a:p>
            <a:pPr lvl="3"/>
            <a:r>
              <a:rPr lang="en-US" dirty="0"/>
              <a:t>Regulation: Rules about how companies conduct business. Designed to prevent pollution, discrimination and other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1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Technology</a:t>
            </a:r>
          </a:p>
          <a:p>
            <a:pPr lvl="2"/>
            <a:r>
              <a:rPr lang="en-US" dirty="0"/>
              <a:t>Competition</a:t>
            </a:r>
          </a:p>
          <a:p>
            <a:pPr lvl="3"/>
            <a:r>
              <a:rPr lang="en-US" dirty="0"/>
              <a:t>Increase in competition usually increases supply</a:t>
            </a:r>
          </a:p>
          <a:p>
            <a:pPr lvl="2"/>
            <a:r>
              <a:rPr lang="en-US" dirty="0"/>
              <a:t>Prices of Related Goods</a:t>
            </a:r>
          </a:p>
          <a:p>
            <a:pPr lvl="2"/>
            <a:r>
              <a:rPr lang="en-US" dirty="0"/>
              <a:t>Producer Expectations</a:t>
            </a:r>
          </a:p>
          <a:p>
            <a:pPr lvl="1"/>
            <a:r>
              <a:rPr lang="en-US" sz="2400" dirty="0"/>
              <a:t>A change in one of these determinants can cause a change in the overall supply of a product.</a:t>
            </a:r>
          </a:p>
          <a:p>
            <a:endParaRPr lang="en-US" dirty="0"/>
          </a:p>
        </p:txBody>
      </p:sp>
      <p:pic>
        <p:nvPicPr>
          <p:cNvPr id="4" name="Picture 3" descr="Board Technology Computer Printed · Free image on Pixabay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524" y="4861645"/>
            <a:ext cx="1975658" cy="139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486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15</TotalTime>
  <Words>598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Brush Script MT</vt:lpstr>
      <vt:lpstr>Calisto MT</vt:lpstr>
      <vt:lpstr>Capital</vt:lpstr>
      <vt:lpstr>Chapter 4</vt:lpstr>
      <vt:lpstr>Supply definition</vt:lpstr>
      <vt:lpstr>Profit</vt:lpstr>
      <vt:lpstr>Schedule and graph</vt:lpstr>
      <vt:lpstr>Elasticity</vt:lpstr>
      <vt:lpstr>Inelastic</vt:lpstr>
      <vt:lpstr>Determinants</vt:lpstr>
      <vt:lpstr>Government</vt:lpstr>
      <vt:lpstr>Technology</vt:lpstr>
      <vt:lpstr>TP and MP</vt:lpstr>
      <vt:lpstr>Diminishing returns</vt:lpstr>
      <vt:lpstr>Costs</vt:lpstr>
      <vt:lpstr>Costs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Michelle LeMieux</dc:creator>
  <cp:lastModifiedBy>MIKE SPINRAD</cp:lastModifiedBy>
  <cp:revision>5</cp:revision>
  <dcterms:created xsi:type="dcterms:W3CDTF">2019-01-22T21:20:00Z</dcterms:created>
  <dcterms:modified xsi:type="dcterms:W3CDTF">2019-12-16T19:53:07Z</dcterms:modified>
</cp:coreProperties>
</file>