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5" r:id="rId5"/>
    <p:sldId id="280" r:id="rId6"/>
    <p:sldId id="266" r:id="rId7"/>
    <p:sldId id="267" r:id="rId8"/>
    <p:sldId id="260" r:id="rId9"/>
    <p:sldId id="261" r:id="rId10"/>
    <p:sldId id="269" r:id="rId11"/>
    <p:sldId id="270" r:id="rId12"/>
    <p:sldId id="271" r:id="rId13"/>
    <p:sldId id="272" r:id="rId14"/>
    <p:sldId id="262" r:id="rId15"/>
    <p:sldId id="287" r:id="rId16"/>
    <p:sldId id="273" r:id="rId17"/>
    <p:sldId id="286" r:id="rId18"/>
    <p:sldId id="275" r:id="rId19"/>
    <p:sldId id="263" r:id="rId20"/>
    <p:sldId id="283" r:id="rId21"/>
    <p:sldId id="278" r:id="rId22"/>
    <p:sldId id="281" r:id="rId23"/>
    <p:sldId id="285" r:id="rId24"/>
    <p:sldId id="264" r:id="rId25"/>
    <p:sldId id="282" r:id="rId26"/>
    <p:sldId id="284"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A8934E-3641-42AE-8CE9-E74EE83EB75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71C3D5-4721-46DF-9AC4-28D05B88EF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E47000-6F95-48DE-836C-AC5D3E9DC1F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53B327-AEBE-4BDC-AB54-D4AC8CF44E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403D7-9072-4A55-9D1A-B22B080033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472621-F50C-4B12-9002-2BF53229A4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096CA8-5E56-462D-87E6-A983157B9D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2EDBF5-E84E-49CF-8241-8C50F394D0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941684-9E49-44D1-B17D-26887568D1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F2F13E8-D25D-48B9-B698-6778A95881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B8E109-5692-499F-9997-09F99AC113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62F8BB-0D10-4466-93E0-F584DFC9EC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59765E1-C31D-43E0-BD0D-7D9721B51A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7772400" cy="1143000"/>
          </a:xfrm>
        </p:spPr>
        <p:txBody>
          <a:bodyPr/>
          <a:lstStyle/>
          <a:p>
            <a:pPr eaLnBrk="1" hangingPunct="1"/>
            <a:r>
              <a:rPr lang="en-US" altLang="en-US" sz="4800" b="1" smtClean="0"/>
              <a:t>The Constitution</a:t>
            </a:r>
          </a:p>
        </p:txBody>
      </p:sp>
      <p:sp>
        <p:nvSpPr>
          <p:cNvPr id="2051" name="Rectangle 3"/>
          <p:cNvSpPr>
            <a:spLocks noGrp="1" noChangeArrowheads="1"/>
          </p:cNvSpPr>
          <p:nvPr>
            <p:ph type="subTitle" idx="1"/>
          </p:nvPr>
        </p:nvSpPr>
        <p:spPr>
          <a:xfrm>
            <a:off x="1371600" y="2514600"/>
            <a:ext cx="6477000" cy="3657600"/>
          </a:xfrm>
        </p:spPr>
        <p:txBody>
          <a:bodyPr/>
          <a:lstStyle/>
          <a:p>
            <a:pPr eaLnBrk="1" hangingPunct="1"/>
            <a:r>
              <a:rPr lang="en-US" altLang="en-US" sz="4800" smtClean="0"/>
              <a:t>Chapter 2</a:t>
            </a:r>
          </a:p>
          <a:p>
            <a:pPr eaLnBrk="1" hangingPunct="1"/>
            <a:r>
              <a:rPr lang="en-US" altLang="en-US" sz="4800" smtClean="0"/>
              <a:t>O’Connor and Sabato</a:t>
            </a:r>
          </a:p>
          <a:p>
            <a:pPr eaLnBrk="1" hangingPunct="1"/>
            <a:r>
              <a:rPr lang="en-US" altLang="en-US" sz="4800" u="sng" smtClean="0"/>
              <a:t>American Government: </a:t>
            </a:r>
          </a:p>
          <a:p>
            <a:pPr eaLnBrk="1" hangingPunct="1"/>
            <a:r>
              <a:rPr lang="en-US" altLang="en-US" sz="4800" u="sng" smtClean="0"/>
              <a:t>Continuity and Change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1143000"/>
          </a:xfrm>
        </p:spPr>
        <p:txBody>
          <a:bodyPr/>
          <a:lstStyle/>
          <a:p>
            <a:pPr eaLnBrk="1" hangingPunct="1"/>
            <a:r>
              <a:rPr lang="en-US" altLang="en-US" b="1" smtClean="0"/>
              <a:t>Problems Under the </a:t>
            </a:r>
            <a:br>
              <a:rPr lang="en-US" altLang="en-US" b="1" smtClean="0"/>
            </a:br>
            <a:r>
              <a:rPr lang="en-US" altLang="en-US" b="1" smtClean="0"/>
              <a:t>Articles of Confederation</a:t>
            </a:r>
          </a:p>
        </p:txBody>
      </p:sp>
      <p:sp>
        <p:nvSpPr>
          <p:cNvPr id="15363" name="Rectangle 3"/>
          <p:cNvSpPr>
            <a:spLocks noGrp="1" noChangeArrowheads="1"/>
          </p:cNvSpPr>
          <p:nvPr>
            <p:ph type="body" sz="half" idx="1"/>
          </p:nvPr>
        </p:nvSpPr>
        <p:spPr>
          <a:xfrm>
            <a:off x="457200" y="1676400"/>
            <a:ext cx="8382000" cy="4876800"/>
          </a:xfrm>
        </p:spPr>
        <p:txBody>
          <a:bodyPr/>
          <a:lstStyle/>
          <a:p>
            <a:pPr eaLnBrk="1" hangingPunct="1"/>
            <a:r>
              <a:rPr lang="en-US" altLang="en-US" smtClean="0"/>
              <a:t>The Congress had no power to tax. States coined their own money and trade wars erupted.</a:t>
            </a:r>
          </a:p>
          <a:p>
            <a:pPr eaLnBrk="1" hangingPunct="1"/>
            <a:r>
              <a:rPr lang="en-US" altLang="en-US" smtClean="0"/>
              <a:t>Congress had no power to regulate commerce among the states or ensure a unified monetary system.</a:t>
            </a:r>
          </a:p>
          <a:p>
            <a:pPr eaLnBrk="1" hangingPunct="1"/>
            <a:r>
              <a:rPr lang="en-US" altLang="en-US" smtClean="0"/>
              <a:t>States conducted foreign relations without regard to neighboring states' needs or wants. Duties, tariffs, and taxes on trade proliferated with different ones in each state.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81000"/>
            <a:ext cx="7772400" cy="1143000"/>
          </a:xfrm>
        </p:spPr>
        <p:txBody>
          <a:bodyPr/>
          <a:lstStyle/>
          <a:p>
            <a:pPr eaLnBrk="1" hangingPunct="1"/>
            <a:r>
              <a:rPr lang="en-US" altLang="en-US" sz="4000" b="1" smtClean="0"/>
              <a:t>More Problems Under the </a:t>
            </a:r>
            <a:br>
              <a:rPr lang="en-US" altLang="en-US" sz="4000" b="1" smtClean="0"/>
            </a:br>
            <a:r>
              <a:rPr lang="en-US" altLang="en-US" sz="4000" b="1" smtClean="0"/>
              <a:t>Articles of Confederation</a:t>
            </a:r>
          </a:p>
        </p:txBody>
      </p:sp>
      <p:sp>
        <p:nvSpPr>
          <p:cNvPr id="16387" name="Rectangle 3"/>
          <p:cNvSpPr>
            <a:spLocks noGrp="1" noChangeArrowheads="1"/>
          </p:cNvSpPr>
          <p:nvPr>
            <p:ph type="body" idx="1"/>
          </p:nvPr>
        </p:nvSpPr>
        <p:spPr>
          <a:xfrm>
            <a:off x="152400" y="2057400"/>
            <a:ext cx="8839200" cy="4419600"/>
          </a:xfrm>
        </p:spPr>
        <p:txBody>
          <a:bodyPr/>
          <a:lstStyle/>
          <a:p>
            <a:pPr eaLnBrk="1" hangingPunct="1"/>
            <a:r>
              <a:rPr lang="en-US" altLang="en-US" smtClean="0"/>
              <a:t>No provision for an executive branch responsible for implementing laws of Congress.</a:t>
            </a:r>
          </a:p>
          <a:p>
            <a:pPr eaLnBrk="1" hangingPunct="1"/>
            <a:r>
              <a:rPr lang="en-US" altLang="en-US" smtClean="0"/>
              <a:t>No provision for a judicial system applicable to all the states.</a:t>
            </a:r>
          </a:p>
          <a:p>
            <a:pPr eaLnBrk="1" hangingPunct="1"/>
            <a:r>
              <a:rPr lang="en-US" altLang="en-US" smtClean="0"/>
              <a:t>Failure to create a strong central government.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685800" y="0"/>
            <a:ext cx="7772400" cy="1295400"/>
          </a:xfrm>
        </p:spPr>
        <p:txBody>
          <a:bodyPr/>
          <a:lstStyle/>
          <a:p>
            <a:pPr eaLnBrk="1" hangingPunct="1"/>
            <a:r>
              <a:rPr lang="en-US" altLang="en-US" b="1" smtClean="0"/>
              <a:t>Daniel Shays’s Rebellion</a:t>
            </a:r>
          </a:p>
        </p:txBody>
      </p:sp>
      <p:sp>
        <p:nvSpPr>
          <p:cNvPr id="17411" name="Rectangle 1027"/>
          <p:cNvSpPr>
            <a:spLocks noGrp="1" noChangeArrowheads="1"/>
          </p:cNvSpPr>
          <p:nvPr>
            <p:ph type="body" idx="1"/>
          </p:nvPr>
        </p:nvSpPr>
        <p:spPr>
          <a:xfrm>
            <a:off x="304800" y="1219200"/>
            <a:ext cx="8458200" cy="5181600"/>
          </a:xfrm>
        </p:spPr>
        <p:txBody>
          <a:bodyPr/>
          <a:lstStyle/>
          <a:p>
            <a:pPr eaLnBrk="1" hangingPunct="1"/>
            <a:r>
              <a:rPr lang="en-US" altLang="en-US" sz="2800" dirty="0" smtClean="0"/>
              <a:t>In 1780, Massachusetts adopted a constitution that appeared to favor the wealthy.</a:t>
            </a:r>
          </a:p>
          <a:p>
            <a:pPr eaLnBrk="1" hangingPunct="1"/>
            <a:r>
              <a:rPr lang="en-US" altLang="en-US" sz="2800" dirty="0" smtClean="0"/>
              <a:t>Property-holding requirements for voting and office holding excluded the lower and middle classes.  </a:t>
            </a:r>
            <a:r>
              <a:rPr lang="en-US" altLang="en-US" sz="2800" dirty="0" smtClean="0"/>
              <a:t>The economy worsened and banks foreclosed on farms. State </a:t>
            </a:r>
            <a:r>
              <a:rPr lang="en-US" altLang="en-US" sz="2800" dirty="0" smtClean="0"/>
              <a:t>then enacted law requiring payments of all debts in cash.</a:t>
            </a:r>
          </a:p>
          <a:p>
            <a:pPr eaLnBrk="1" hangingPunct="1"/>
            <a:r>
              <a:rPr lang="en-US" altLang="en-US" sz="2800" dirty="0" smtClean="0"/>
              <a:t>Outraged, former Revolutionary War captain Daniel Shays gathered 1,500 armed men and marched on the state court to prevent the loss of their farms.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914400"/>
          </a:xfrm>
        </p:spPr>
        <p:txBody>
          <a:bodyPr/>
          <a:lstStyle/>
          <a:p>
            <a:pPr eaLnBrk="1" hangingPunct="1"/>
            <a:r>
              <a:rPr lang="en-US" altLang="en-US" sz="4800" b="1" smtClean="0"/>
              <a:t>More on Shays’s Rebellion</a:t>
            </a:r>
          </a:p>
        </p:txBody>
      </p:sp>
      <p:sp>
        <p:nvSpPr>
          <p:cNvPr id="18435" name="Rectangle 3"/>
          <p:cNvSpPr>
            <a:spLocks noGrp="1" noChangeArrowheads="1"/>
          </p:cNvSpPr>
          <p:nvPr>
            <p:ph type="body" sz="half" idx="1"/>
          </p:nvPr>
        </p:nvSpPr>
        <p:spPr>
          <a:xfrm>
            <a:off x="228600" y="1219200"/>
            <a:ext cx="8534400" cy="5257800"/>
          </a:xfrm>
        </p:spPr>
        <p:txBody>
          <a:bodyPr/>
          <a:lstStyle/>
          <a:p>
            <a:pPr eaLnBrk="1" hangingPunct="1">
              <a:lnSpc>
                <a:spcPct val="90000"/>
              </a:lnSpc>
            </a:pPr>
            <a:r>
              <a:rPr lang="en-US" altLang="en-US" dirty="0" smtClean="0"/>
              <a:t>Congress authorized the Secretary of War to call up a national militia to respond and appropriated $530,000 for the purpose. Every state except Virginia </a:t>
            </a:r>
            <a:r>
              <a:rPr lang="en-US" altLang="en-US" u="sng" dirty="0" smtClean="0"/>
              <a:t>refused</a:t>
            </a:r>
            <a:r>
              <a:rPr lang="en-US" altLang="en-US" dirty="0" smtClean="0"/>
              <a:t>. </a:t>
            </a:r>
          </a:p>
          <a:p>
            <a:pPr eaLnBrk="1" hangingPunct="1">
              <a:lnSpc>
                <a:spcPct val="90000"/>
              </a:lnSpc>
            </a:pPr>
            <a:r>
              <a:rPr lang="en-US" altLang="en-US" dirty="0" smtClean="0"/>
              <a:t>Finally, a </a:t>
            </a:r>
            <a:r>
              <a:rPr lang="en-US" altLang="en-US" i="1" dirty="0" smtClean="0"/>
              <a:t>private</a:t>
            </a:r>
            <a:r>
              <a:rPr lang="en-US" altLang="en-US" dirty="0" smtClean="0"/>
              <a:t> army put down </a:t>
            </a:r>
            <a:r>
              <a:rPr lang="en-US" altLang="en-US" dirty="0" err="1" smtClean="0"/>
              <a:t>Shays's</a:t>
            </a:r>
            <a:r>
              <a:rPr lang="en-US" altLang="en-US" dirty="0" smtClean="0"/>
              <a:t> Rebellion. </a:t>
            </a:r>
          </a:p>
          <a:p>
            <a:pPr eaLnBrk="1" hangingPunct="1">
              <a:lnSpc>
                <a:spcPct val="90000"/>
              </a:lnSpc>
            </a:pPr>
            <a:r>
              <a:rPr lang="en-US" altLang="en-US" dirty="0" smtClean="0"/>
              <a:t>This failure of Congress to protect the citizens and property of Americans was a glaring example of the weakness of the </a:t>
            </a:r>
            <a:r>
              <a:rPr lang="en-US" altLang="en-US" dirty="0" smtClean="0"/>
              <a:t>Articles, prompting several states to call for a convention to rewrite the Articles</a:t>
            </a:r>
            <a:r>
              <a:rPr lang="en-US" altLang="en-US" sz="3600" dirty="0" smtClean="0"/>
              <a:t>.</a:t>
            </a:r>
            <a:endParaRPr lang="en-US" alt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381000"/>
            <a:ext cx="7772400" cy="1143000"/>
          </a:xfrm>
        </p:spPr>
        <p:txBody>
          <a:bodyPr/>
          <a:lstStyle/>
          <a:p>
            <a:pPr marL="838200" indent="-838200" eaLnBrk="1" hangingPunct="1">
              <a:buFontTx/>
              <a:buAutoNum type="arabicPeriod" startAt="4"/>
            </a:pPr>
            <a:r>
              <a:rPr lang="en-US" altLang="en-US" sz="4000" b="1" smtClean="0"/>
              <a:t>The Miracle at Philadelphia: Writing the Constitution</a:t>
            </a:r>
          </a:p>
        </p:txBody>
      </p:sp>
      <p:sp>
        <p:nvSpPr>
          <p:cNvPr id="8195" name="Rectangle 3"/>
          <p:cNvSpPr>
            <a:spLocks noGrp="1" noChangeArrowheads="1"/>
          </p:cNvSpPr>
          <p:nvPr>
            <p:ph type="body" idx="1"/>
          </p:nvPr>
        </p:nvSpPr>
        <p:spPr>
          <a:xfrm>
            <a:off x="533400" y="1828800"/>
            <a:ext cx="7848600" cy="4648200"/>
          </a:xfrm>
        </p:spPr>
        <p:txBody>
          <a:bodyPr/>
          <a:lstStyle/>
          <a:p>
            <a:pPr eaLnBrk="1" hangingPunct="1">
              <a:lnSpc>
                <a:spcPct val="90000"/>
              </a:lnSpc>
            </a:pPr>
            <a:r>
              <a:rPr lang="en-US" altLang="en-US" smtClean="0"/>
              <a:t>On February 21, 1787, Congress called for a Constitutional Convention in Philadelphia “for the sole and express purpose of revising the Articles of Confederation.”</a:t>
            </a:r>
          </a:p>
          <a:p>
            <a:pPr eaLnBrk="1" hangingPunct="1">
              <a:lnSpc>
                <a:spcPct val="90000"/>
              </a:lnSpc>
            </a:pPr>
            <a:r>
              <a:rPr lang="en-US" altLang="en-US" smtClean="0"/>
              <a:t>In May, the convention met and the Virginia delegation suggested they throw out the Articles and devise a new system of government! </a:t>
            </a:r>
          </a:p>
          <a:p>
            <a:pPr eaLnBrk="1" hangingPunct="1">
              <a:lnSpc>
                <a:spcPct val="90000"/>
              </a:lnSpc>
            </a:pPr>
            <a:r>
              <a:rPr lang="en-US" altLang="en-US" smtClean="0"/>
              <a:t>This act could be considered </a:t>
            </a:r>
            <a:r>
              <a:rPr lang="en-US" altLang="en-US" u="sng" smtClean="0"/>
              <a:t>treason</a:t>
            </a:r>
            <a:r>
              <a:rPr lang="en-US" altLang="en-US" smtClean="0"/>
              <a:t>, so they adopted a pledge of secrecy.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Historians debate</a:t>
            </a:r>
            <a:endParaRPr lang="en-US" dirty="0"/>
          </a:p>
        </p:txBody>
      </p:sp>
      <p:sp>
        <p:nvSpPr>
          <p:cNvPr id="3" name="Content Placeholder 2"/>
          <p:cNvSpPr>
            <a:spLocks noGrp="1"/>
          </p:cNvSpPr>
          <p:nvPr>
            <p:ph idx="1"/>
          </p:nvPr>
        </p:nvSpPr>
        <p:spPr/>
        <p:txBody>
          <a:bodyPr/>
          <a:lstStyle/>
          <a:p>
            <a:r>
              <a:rPr lang="en-US" dirty="0" smtClean="0"/>
              <a:t>Historians and political scientists have debated the framers’ motives</a:t>
            </a:r>
          </a:p>
          <a:p>
            <a:pPr lvl="1"/>
            <a:r>
              <a:rPr lang="en-US" dirty="0" smtClean="0"/>
              <a:t>Economic (Charles Beard)</a:t>
            </a:r>
          </a:p>
          <a:p>
            <a:pPr lvl="1"/>
            <a:r>
              <a:rPr lang="en-US" dirty="0" smtClean="0"/>
              <a:t>Religious and views on government</a:t>
            </a:r>
          </a:p>
          <a:p>
            <a:pPr lvl="1"/>
            <a:r>
              <a:rPr lang="en-US" dirty="0" smtClean="0"/>
              <a:t>Social and economic (Jackson Turner Main)</a:t>
            </a:r>
          </a:p>
          <a:p>
            <a:pPr lvl="1"/>
            <a:r>
              <a:rPr lang="en-US" dirty="0" smtClean="0"/>
              <a:t>Order and stability v. radical ideas (Gordon Wood)</a:t>
            </a:r>
            <a:endParaRPr lang="en-US" dirty="0"/>
          </a:p>
        </p:txBody>
      </p:sp>
    </p:spTree>
    <p:extLst>
      <p:ext uri="{BB962C8B-B14F-4D97-AF65-F5344CB8AC3E}">
        <p14:creationId xmlns:p14="http://schemas.microsoft.com/office/powerpoint/2010/main" val="1186284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body" sz="half" idx="1"/>
          </p:nvPr>
        </p:nvSpPr>
        <p:spPr>
          <a:xfrm>
            <a:off x="152400" y="1600200"/>
            <a:ext cx="8763000" cy="4953000"/>
          </a:xfrm>
        </p:spPr>
        <p:txBody>
          <a:bodyPr/>
          <a:lstStyle/>
          <a:p>
            <a:pPr eaLnBrk="1" hangingPunct="1">
              <a:lnSpc>
                <a:spcPct val="90000"/>
              </a:lnSpc>
            </a:pPr>
            <a:r>
              <a:rPr lang="en-US" altLang="en-US" sz="2800" dirty="0" smtClean="0"/>
              <a:t>The delegates submitted plans for a new government.</a:t>
            </a:r>
          </a:p>
          <a:p>
            <a:pPr eaLnBrk="1" hangingPunct="1">
              <a:lnSpc>
                <a:spcPct val="90000"/>
              </a:lnSpc>
            </a:pPr>
            <a:r>
              <a:rPr lang="en-US" altLang="en-US" sz="2800" dirty="0" smtClean="0"/>
              <a:t>The </a:t>
            </a:r>
            <a:r>
              <a:rPr lang="en-US" altLang="en-US" sz="2800" u="sng" dirty="0" smtClean="0"/>
              <a:t>Virginia Plan</a:t>
            </a:r>
            <a:r>
              <a:rPr lang="en-US" altLang="en-US" sz="2800" dirty="0" smtClean="0"/>
              <a:t> proposed that sovereignty be vested in the people and not the states</a:t>
            </a:r>
            <a:r>
              <a:rPr lang="en-US" altLang="en-US" sz="2800" dirty="0" smtClean="0"/>
              <a:t>. Powerful central government with three branches, two-house legislature with one elected by the people and the other by state legislatures, legislature elects executive and judiciary.</a:t>
            </a:r>
            <a:endParaRPr lang="en-US" altLang="en-US" sz="2800" dirty="0" smtClean="0"/>
          </a:p>
          <a:p>
            <a:pPr eaLnBrk="1" hangingPunct="1">
              <a:lnSpc>
                <a:spcPct val="90000"/>
              </a:lnSpc>
            </a:pPr>
            <a:r>
              <a:rPr lang="en-US" altLang="en-US" sz="2800" dirty="0" smtClean="0"/>
              <a:t>The </a:t>
            </a:r>
            <a:r>
              <a:rPr lang="en-US" altLang="en-US" sz="2800" u="sng" dirty="0" smtClean="0"/>
              <a:t>New Jersey Plan</a:t>
            </a:r>
            <a:r>
              <a:rPr lang="en-US" altLang="en-US" sz="2800" dirty="0" smtClean="0"/>
              <a:t> would have primarily strengthened the Articles by giving Congress the ability to raise revenues and would have kept a unicameral legislature chosen by state legislatures</a:t>
            </a:r>
            <a:r>
              <a:rPr lang="en-US" altLang="en-US" sz="2800" dirty="0" smtClean="0"/>
              <a:t>. A Supreme Court’s members are appointed for life by executive officers</a:t>
            </a:r>
            <a:endParaRPr lang="en-US" altLang="en-US" sz="2800" dirty="0" smtClean="0"/>
          </a:p>
        </p:txBody>
      </p:sp>
      <p:sp>
        <p:nvSpPr>
          <p:cNvPr id="16387" name="Rectangle 5"/>
          <p:cNvSpPr>
            <a:spLocks noGrp="1" noChangeArrowheads="1"/>
          </p:cNvSpPr>
          <p:nvPr>
            <p:ph type="title"/>
          </p:nvPr>
        </p:nvSpPr>
        <p:spPr>
          <a:xfrm>
            <a:off x="381000" y="228600"/>
            <a:ext cx="8382000" cy="1066800"/>
          </a:xfrm>
          <a:noFill/>
        </p:spPr>
        <p:txBody>
          <a:bodyPr/>
          <a:lstStyle/>
          <a:p>
            <a:pPr eaLnBrk="1" hangingPunct="1"/>
            <a:r>
              <a:rPr lang="en-US" altLang="en-US" smtClean="0"/>
              <a:t>The Virginia and New Jersey Plans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76200"/>
            <a:ext cx="7772400" cy="1143000"/>
          </a:xfrm>
        </p:spPr>
        <p:txBody>
          <a:bodyPr/>
          <a:lstStyle/>
          <a:p>
            <a:pPr eaLnBrk="1" hangingPunct="1"/>
            <a:r>
              <a:rPr lang="en-US" smtClean="0"/>
              <a:t>Who Were the Framers?</a:t>
            </a:r>
          </a:p>
        </p:txBody>
      </p:sp>
      <p:pic>
        <p:nvPicPr>
          <p:cNvPr id="17411" name="Picture 4" descr="02046"/>
          <p:cNvPicPr>
            <a:picLocks noGrp="1" noChangeAspect="1" noChangeArrowheads="1"/>
          </p:cNvPicPr>
          <p:nvPr>
            <p:ph idx="1"/>
          </p:nvPr>
        </p:nvPicPr>
        <p:blipFill>
          <a:blip r:embed="rId2" cstate="print"/>
          <a:srcRect/>
          <a:stretch>
            <a:fillRect/>
          </a:stretch>
        </p:blipFill>
        <p:spPr>
          <a:xfrm>
            <a:off x="1676400" y="1143000"/>
            <a:ext cx="5899150" cy="5237163"/>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81000"/>
            <a:ext cx="7772400" cy="838200"/>
          </a:xfrm>
        </p:spPr>
        <p:txBody>
          <a:bodyPr/>
          <a:lstStyle/>
          <a:p>
            <a:pPr eaLnBrk="1" hangingPunct="1"/>
            <a:r>
              <a:rPr lang="en-US" altLang="en-US" sz="4800" b="1" smtClean="0"/>
              <a:t>Constitutional Compromises</a:t>
            </a:r>
          </a:p>
        </p:txBody>
      </p:sp>
      <p:sp>
        <p:nvSpPr>
          <p:cNvPr id="21507" name="Rectangle 3"/>
          <p:cNvSpPr>
            <a:spLocks noGrp="1" noChangeArrowheads="1"/>
          </p:cNvSpPr>
          <p:nvPr>
            <p:ph type="body" sz="half" idx="1"/>
          </p:nvPr>
        </p:nvSpPr>
        <p:spPr>
          <a:xfrm>
            <a:off x="228600" y="1600200"/>
            <a:ext cx="8610600" cy="5029200"/>
          </a:xfrm>
        </p:spPr>
        <p:txBody>
          <a:bodyPr/>
          <a:lstStyle/>
          <a:p>
            <a:pPr eaLnBrk="1" hangingPunct="1"/>
            <a:r>
              <a:rPr lang="en-US" altLang="en-US" b="1" dirty="0" smtClean="0"/>
              <a:t>The Great Compromise</a:t>
            </a:r>
            <a:r>
              <a:rPr lang="en-US" altLang="en-US" dirty="0" smtClean="0"/>
              <a:t>:  gave each state the same number of representatives in the Senate regardless of size.</a:t>
            </a:r>
          </a:p>
          <a:p>
            <a:pPr eaLnBrk="1" hangingPunct="1"/>
            <a:r>
              <a:rPr lang="en-US" altLang="en-US" b="1" dirty="0" smtClean="0"/>
              <a:t>Three-Fifths Compromise</a:t>
            </a:r>
            <a:r>
              <a:rPr lang="en-US" altLang="en-US" dirty="0" smtClean="0"/>
              <a:t>:  stipulated that each slave was to be counted as three-fifths of a person for purposes of determining population as a basis for representation</a:t>
            </a:r>
            <a:r>
              <a:rPr lang="en-US" altLang="en-US" dirty="0" smtClean="0"/>
              <a:t>.</a:t>
            </a:r>
          </a:p>
          <a:p>
            <a:pPr eaLnBrk="1" hangingPunct="1"/>
            <a:r>
              <a:rPr lang="en-US" altLang="en-US" dirty="0" smtClean="0"/>
              <a:t>Executive (presidential term) four years and creation of Electoral College system</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381000"/>
            <a:ext cx="7772400" cy="609600"/>
          </a:xfrm>
        </p:spPr>
        <p:txBody>
          <a:bodyPr/>
          <a:lstStyle/>
          <a:p>
            <a:pPr marL="838200" indent="-838200" eaLnBrk="1" hangingPunct="1">
              <a:buFontTx/>
              <a:buAutoNum type="arabicPeriod" startAt="5"/>
            </a:pPr>
            <a:r>
              <a:rPr lang="en-US" altLang="en-US" b="1" smtClean="0"/>
              <a:t> The U.S. Constitution</a:t>
            </a:r>
          </a:p>
        </p:txBody>
      </p:sp>
      <p:sp>
        <p:nvSpPr>
          <p:cNvPr id="9219" name="Rectangle 3"/>
          <p:cNvSpPr>
            <a:spLocks noGrp="1" noChangeArrowheads="1"/>
          </p:cNvSpPr>
          <p:nvPr>
            <p:ph type="body" idx="1"/>
          </p:nvPr>
        </p:nvSpPr>
        <p:spPr>
          <a:xfrm>
            <a:off x="457200" y="1295400"/>
            <a:ext cx="8305800" cy="5105400"/>
          </a:xfrm>
        </p:spPr>
        <p:txBody>
          <a:bodyPr/>
          <a:lstStyle/>
          <a:p>
            <a:pPr eaLnBrk="1" hangingPunct="1"/>
            <a:r>
              <a:rPr lang="en-US" altLang="en-US" b="1" u="sng" smtClean="0"/>
              <a:t>Federalism</a:t>
            </a:r>
            <a:r>
              <a:rPr lang="en-US" altLang="en-US" b="1" smtClean="0"/>
              <a:t> - </a:t>
            </a:r>
            <a:r>
              <a:rPr lang="en-US" altLang="en-US" smtClean="0"/>
              <a:t>power is divided among the states and the national government.</a:t>
            </a:r>
          </a:p>
          <a:p>
            <a:pPr eaLnBrk="1" hangingPunct="1"/>
            <a:r>
              <a:rPr lang="en-US" altLang="en-US" b="1" u="sng" smtClean="0"/>
              <a:t>Separation of Powers</a:t>
            </a:r>
            <a:r>
              <a:rPr lang="en-US" altLang="en-US" b="1" smtClean="0"/>
              <a:t> – </a:t>
            </a:r>
            <a:r>
              <a:rPr lang="en-US" altLang="en-US" smtClean="0"/>
              <a:t>power was</a:t>
            </a:r>
            <a:r>
              <a:rPr lang="en-US" altLang="en-US" b="1" smtClean="0"/>
              <a:t> </a:t>
            </a:r>
            <a:r>
              <a:rPr lang="en-US" altLang="en-US" smtClean="0"/>
              <a:t>divided vertically through federalism and horizontally through separation of powers among the three branches of government.</a:t>
            </a:r>
          </a:p>
          <a:p>
            <a:pPr eaLnBrk="1" hangingPunct="1"/>
            <a:r>
              <a:rPr lang="en-US" altLang="en-US" b="1" u="sng" smtClean="0"/>
              <a:t>Checks and Balances</a:t>
            </a:r>
            <a:r>
              <a:rPr lang="en-US" altLang="en-US" b="1" smtClean="0"/>
              <a:t> - </a:t>
            </a:r>
            <a:r>
              <a:rPr lang="en-US" altLang="en-US" smtClean="0"/>
              <a:t>The power of each branch of government is checked or limited and balanced by powers held by other branches.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2057400"/>
          </a:xfrm>
        </p:spPr>
        <p:txBody>
          <a:bodyPr/>
          <a:lstStyle/>
          <a:p>
            <a:pPr eaLnBrk="1" hangingPunct="1"/>
            <a:r>
              <a:rPr lang="en-US" altLang="en-US" sz="4800" smtClean="0"/>
              <a:t>The Constitution</a:t>
            </a:r>
          </a:p>
        </p:txBody>
      </p:sp>
      <p:sp>
        <p:nvSpPr>
          <p:cNvPr id="4099" name="Rectangle 3"/>
          <p:cNvSpPr>
            <a:spLocks noGrp="1" noChangeArrowheads="1"/>
          </p:cNvSpPr>
          <p:nvPr>
            <p:ph type="body" idx="1"/>
          </p:nvPr>
        </p:nvSpPr>
        <p:spPr>
          <a:xfrm>
            <a:off x="609600" y="1371600"/>
            <a:ext cx="8153400" cy="5943600"/>
          </a:xfrm>
        </p:spPr>
        <p:txBody>
          <a:bodyPr/>
          <a:lstStyle/>
          <a:p>
            <a:pPr eaLnBrk="1" hangingPunct="1">
              <a:lnSpc>
                <a:spcPct val="90000"/>
              </a:lnSpc>
              <a:buFontTx/>
              <a:buNone/>
            </a:pPr>
            <a:r>
              <a:rPr lang="en-US" altLang="en-US" sz="2800" smtClean="0"/>
              <a:t>In this chapter we will cover…</a:t>
            </a:r>
          </a:p>
          <a:p>
            <a:pPr lvl="1" eaLnBrk="1" hangingPunct="1">
              <a:lnSpc>
                <a:spcPct val="90000"/>
              </a:lnSpc>
              <a:buFontTx/>
              <a:buAutoNum type="arabicPeriod"/>
            </a:pPr>
            <a:r>
              <a:rPr lang="en-US" altLang="en-US" smtClean="0"/>
              <a:t>  The Origins of a New Nation</a:t>
            </a:r>
          </a:p>
          <a:p>
            <a:pPr lvl="1" eaLnBrk="1" hangingPunct="1">
              <a:lnSpc>
                <a:spcPct val="90000"/>
              </a:lnSpc>
              <a:buFontTx/>
              <a:buAutoNum type="arabicPeriod"/>
            </a:pPr>
            <a:r>
              <a:rPr lang="en-US" altLang="en-US" smtClean="0"/>
              <a:t>  The Declaration of Independence</a:t>
            </a:r>
          </a:p>
          <a:p>
            <a:pPr lvl="1" eaLnBrk="1" hangingPunct="1">
              <a:lnSpc>
                <a:spcPct val="90000"/>
              </a:lnSpc>
              <a:buFontTx/>
              <a:buAutoNum type="arabicPeriod"/>
            </a:pPr>
            <a:r>
              <a:rPr lang="en-US" altLang="en-US" smtClean="0"/>
              <a:t>  The First Attempt at Government:  The  Articles of Confederation</a:t>
            </a:r>
          </a:p>
          <a:p>
            <a:pPr lvl="1" eaLnBrk="1" hangingPunct="1">
              <a:lnSpc>
                <a:spcPct val="90000"/>
              </a:lnSpc>
              <a:buFontTx/>
              <a:buAutoNum type="arabicPeriod"/>
            </a:pPr>
            <a:r>
              <a:rPr lang="en-US" altLang="en-US" smtClean="0"/>
              <a:t>  The Miracle at Philadelphia:  Writing a Constitution</a:t>
            </a:r>
          </a:p>
          <a:p>
            <a:pPr lvl="1" eaLnBrk="1" hangingPunct="1">
              <a:lnSpc>
                <a:spcPct val="90000"/>
              </a:lnSpc>
              <a:buFontTx/>
              <a:buAutoNum type="arabicPeriod"/>
            </a:pPr>
            <a:r>
              <a:rPr lang="en-US" altLang="en-US" smtClean="0"/>
              <a:t>  The U.S. Constitution</a:t>
            </a:r>
          </a:p>
          <a:p>
            <a:pPr lvl="1" eaLnBrk="1" hangingPunct="1">
              <a:lnSpc>
                <a:spcPct val="90000"/>
              </a:lnSpc>
              <a:buFontTx/>
              <a:buAutoNum type="arabicPeriod"/>
            </a:pPr>
            <a:r>
              <a:rPr lang="en-US" altLang="en-US" smtClean="0"/>
              <a:t>  The Drive for Ratification</a:t>
            </a:r>
          </a:p>
          <a:p>
            <a:pPr lvl="1" eaLnBrk="1" hangingPunct="1">
              <a:lnSpc>
                <a:spcPct val="90000"/>
              </a:lnSpc>
              <a:buFontTx/>
              <a:buAutoNum type="arabicPeriod"/>
            </a:pPr>
            <a:r>
              <a:rPr lang="en-US" altLang="en-US" smtClean="0"/>
              <a:t>  Formal Methods of Amending the Constitution </a:t>
            </a:r>
          </a:p>
          <a:p>
            <a:pPr lvl="1" eaLnBrk="1" hangingPunct="1">
              <a:lnSpc>
                <a:spcPct val="90000"/>
              </a:lnSpc>
              <a:buFontTx/>
              <a:buAutoNum type="arabicPeriod"/>
            </a:pPr>
            <a:r>
              <a:rPr lang="en-US" altLang="en-US" smtClean="0"/>
              <a:t>  Informal Methods of Amending the Constitution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099">
                                            <p:txEl>
                                              <p:pRg st="8" end="8"/>
                                            </p:txEl>
                                          </p:spTgt>
                                        </p:tgtEl>
                                        <p:attrNameLst>
                                          <p:attrName>style.visibility</p:attrName>
                                        </p:attrNameLst>
                                      </p:cBhvr>
                                      <p:to>
                                        <p:strVal val="visible"/>
                                      </p:to>
                                    </p:set>
                                    <p:anim calcmode="lin" valueType="num">
                                      <p:cBhvr additive="base">
                                        <p:cTn id="55" dur="500" fill="hold"/>
                                        <p:tgtEl>
                                          <p:spTgt spid="409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09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p:txBody>
          <a:bodyPr/>
          <a:lstStyle/>
          <a:p>
            <a:pPr eaLnBrk="1" hangingPunct="1"/>
            <a:endParaRPr lang="en-US" smtClean="0"/>
          </a:p>
        </p:txBody>
      </p:sp>
      <p:pic>
        <p:nvPicPr>
          <p:cNvPr id="20483" name="Picture 4" descr="fig021"/>
          <p:cNvPicPr>
            <a:picLocks noGrp="1" noChangeAspect="1" noChangeArrowheads="1"/>
          </p:cNvPicPr>
          <p:nvPr>
            <p:ph idx="1"/>
          </p:nvPr>
        </p:nvPicPr>
        <p:blipFill>
          <a:blip r:embed="rId2" cstate="print"/>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81000"/>
            <a:ext cx="7772400" cy="1143000"/>
          </a:xfrm>
        </p:spPr>
        <p:txBody>
          <a:bodyPr/>
          <a:lstStyle/>
          <a:p>
            <a:pPr eaLnBrk="1" hangingPunct="1"/>
            <a:r>
              <a:rPr lang="en-US" altLang="en-US" b="1" smtClean="0"/>
              <a:t>The Articles of the Constitution</a:t>
            </a:r>
          </a:p>
        </p:txBody>
      </p:sp>
      <p:sp>
        <p:nvSpPr>
          <p:cNvPr id="24579" name="Rectangle 3"/>
          <p:cNvSpPr>
            <a:spLocks noGrp="1" noChangeArrowheads="1"/>
          </p:cNvSpPr>
          <p:nvPr>
            <p:ph type="body" idx="1"/>
          </p:nvPr>
        </p:nvSpPr>
        <p:spPr>
          <a:xfrm>
            <a:off x="381000" y="1524000"/>
            <a:ext cx="8458200" cy="5105400"/>
          </a:xfrm>
        </p:spPr>
        <p:txBody>
          <a:bodyPr/>
          <a:lstStyle/>
          <a:p>
            <a:pPr eaLnBrk="1" hangingPunct="1">
              <a:lnSpc>
                <a:spcPct val="90000"/>
              </a:lnSpc>
            </a:pPr>
            <a:r>
              <a:rPr lang="en-US" altLang="en-US" sz="2800" b="1" u="sng" smtClean="0"/>
              <a:t>Article I</a:t>
            </a:r>
            <a:r>
              <a:rPr lang="en-US" altLang="en-US" sz="2800" b="1" smtClean="0"/>
              <a:t> - </a:t>
            </a:r>
            <a:r>
              <a:rPr lang="en-US" altLang="en-US" sz="2800" smtClean="0"/>
              <a:t>establishes the legislative branch.</a:t>
            </a:r>
          </a:p>
          <a:p>
            <a:pPr eaLnBrk="1" hangingPunct="1">
              <a:lnSpc>
                <a:spcPct val="90000"/>
              </a:lnSpc>
            </a:pPr>
            <a:r>
              <a:rPr lang="en-US" altLang="en-US" sz="2800" b="1" u="sng" smtClean="0"/>
              <a:t>Article II</a:t>
            </a:r>
            <a:r>
              <a:rPr lang="en-US" altLang="en-US" sz="2800" b="1" smtClean="0"/>
              <a:t> - </a:t>
            </a:r>
            <a:r>
              <a:rPr lang="en-US" altLang="en-US" sz="2800" smtClean="0"/>
              <a:t>establishes the executive branch headed by the president.</a:t>
            </a:r>
          </a:p>
          <a:p>
            <a:pPr eaLnBrk="1" hangingPunct="1">
              <a:lnSpc>
                <a:spcPct val="90000"/>
              </a:lnSpc>
            </a:pPr>
            <a:r>
              <a:rPr lang="en-US" altLang="en-US" sz="2800" b="1" u="sng" smtClean="0"/>
              <a:t>Article III</a:t>
            </a:r>
            <a:r>
              <a:rPr lang="en-US" altLang="en-US" sz="2800" b="1" smtClean="0"/>
              <a:t> - </a:t>
            </a:r>
            <a:r>
              <a:rPr lang="en-US" altLang="en-US" sz="2800" smtClean="0"/>
              <a:t>establishes the judicial branch.</a:t>
            </a:r>
          </a:p>
          <a:p>
            <a:pPr eaLnBrk="1" hangingPunct="1">
              <a:lnSpc>
                <a:spcPct val="90000"/>
              </a:lnSpc>
            </a:pPr>
            <a:r>
              <a:rPr lang="en-US" altLang="en-US" sz="2800" b="1" u="sng" smtClean="0"/>
              <a:t>Articles IV</a:t>
            </a:r>
            <a:r>
              <a:rPr lang="en-US" altLang="en-US" sz="2800" b="1" smtClean="0"/>
              <a:t> – </a:t>
            </a:r>
            <a:r>
              <a:rPr lang="en-US" altLang="en-US" sz="2800" smtClean="0"/>
              <a:t>establishes the "full faith and credit clause" that mandates that states honor the laws and proceedings of another state. </a:t>
            </a:r>
          </a:p>
          <a:p>
            <a:pPr eaLnBrk="1" hangingPunct="1">
              <a:lnSpc>
                <a:spcPct val="90000"/>
              </a:lnSpc>
            </a:pPr>
            <a:r>
              <a:rPr lang="en-US" altLang="en-US" sz="2800" b="1" u="sng" smtClean="0"/>
              <a:t>Articles IV through VII</a:t>
            </a:r>
            <a:r>
              <a:rPr lang="en-US" altLang="en-US" sz="2800" b="1" smtClean="0"/>
              <a:t> - </a:t>
            </a:r>
            <a:r>
              <a:rPr lang="en-US" altLang="en-US" sz="2800" smtClean="0"/>
              <a:t>also include rules on the admission of new states to the union, how  amendments can be added to the Constitution, prohibits religious tests for holding office, and set out procedures for the ratification of the document.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marL="838200" indent="-838200" eaLnBrk="1" hangingPunct="1">
              <a:buFontTx/>
              <a:buAutoNum type="arabicPeriod" startAt="6"/>
            </a:pPr>
            <a:r>
              <a:rPr lang="en-US" b="1" smtClean="0"/>
              <a:t>The Drive for Ratification</a:t>
            </a:r>
          </a:p>
        </p:txBody>
      </p:sp>
      <p:sp>
        <p:nvSpPr>
          <p:cNvPr id="22531" name="Rectangle 3"/>
          <p:cNvSpPr>
            <a:spLocks noGrp="1" noChangeArrowheads="1"/>
          </p:cNvSpPr>
          <p:nvPr>
            <p:ph type="body" idx="1"/>
          </p:nvPr>
        </p:nvSpPr>
        <p:spPr/>
        <p:txBody>
          <a:bodyPr/>
          <a:lstStyle/>
          <a:p>
            <a:pPr eaLnBrk="1" hangingPunct="1"/>
            <a:r>
              <a:rPr lang="en-US" smtClean="0"/>
              <a:t>Federalists:  favored a strong national government.</a:t>
            </a:r>
          </a:p>
          <a:p>
            <a:pPr eaLnBrk="1" hangingPunct="1">
              <a:buFontTx/>
              <a:buNone/>
            </a:pPr>
            <a:r>
              <a:rPr lang="en-US" smtClean="0"/>
              <a:t> </a:t>
            </a:r>
          </a:p>
          <a:p>
            <a:pPr eaLnBrk="1" hangingPunct="1"/>
            <a:r>
              <a:rPr lang="en-US" smtClean="0"/>
              <a:t>Anti-Federalists:  favored strong state governments and a weak national government.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tab021"/>
          <p:cNvPicPr>
            <a:picLocks noGrp="1" noChangeAspect="1" noChangeArrowheads="1"/>
          </p:cNvPicPr>
          <p:nvPr>
            <p:ph idx="1"/>
          </p:nvPr>
        </p:nvPicPr>
        <p:blipFill>
          <a:blip r:embed="rId2" cstate="print"/>
          <a:srcRect/>
          <a:stretch>
            <a:fillRect/>
          </a:stretch>
        </p:blipFill>
        <p:spPr>
          <a:xfrm>
            <a:off x="0" y="1219200"/>
            <a:ext cx="9144000" cy="4191000"/>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52400"/>
            <a:ext cx="7772400" cy="1447800"/>
          </a:xfrm>
        </p:spPr>
        <p:txBody>
          <a:bodyPr/>
          <a:lstStyle/>
          <a:p>
            <a:pPr eaLnBrk="1" hangingPunct="1"/>
            <a:r>
              <a:rPr lang="en-US" altLang="en-US" sz="3600" b="1" smtClean="0"/>
              <a:t>Formal Methods of Amending the</a:t>
            </a:r>
            <a:br>
              <a:rPr lang="en-US" altLang="en-US" sz="3600" b="1" smtClean="0"/>
            </a:br>
            <a:r>
              <a:rPr lang="en-US" altLang="en-US" sz="3600" b="1" smtClean="0"/>
              <a:t>U.S. Constitution</a:t>
            </a:r>
          </a:p>
        </p:txBody>
      </p:sp>
      <p:sp>
        <p:nvSpPr>
          <p:cNvPr id="10243" name="Rectangle 3"/>
          <p:cNvSpPr>
            <a:spLocks noGrp="1" noChangeArrowheads="1"/>
          </p:cNvSpPr>
          <p:nvPr>
            <p:ph type="body" idx="1"/>
          </p:nvPr>
        </p:nvSpPr>
        <p:spPr>
          <a:xfrm>
            <a:off x="304800" y="1600200"/>
            <a:ext cx="8382000" cy="5791200"/>
          </a:xfrm>
        </p:spPr>
        <p:txBody>
          <a:bodyPr/>
          <a:lstStyle/>
          <a:p>
            <a:pPr lvl="1" eaLnBrk="1" hangingPunct="1">
              <a:buFontTx/>
              <a:buNone/>
            </a:pPr>
            <a:r>
              <a:rPr lang="en-US" altLang="en-US" smtClean="0"/>
              <a:t>Article V creates a two-stage process for amending the Constitution: proposal and ratification. </a:t>
            </a:r>
          </a:p>
          <a:p>
            <a:pPr lvl="2" eaLnBrk="1" hangingPunct="1"/>
            <a:r>
              <a:rPr lang="en-US" altLang="en-US" sz="2800" smtClean="0"/>
              <a:t>An amendment can be proposed by two-thirds of both houses of Congress or…</a:t>
            </a:r>
          </a:p>
          <a:p>
            <a:pPr lvl="2" eaLnBrk="1" hangingPunct="1"/>
            <a:r>
              <a:rPr lang="en-US" altLang="en-US" sz="2800" smtClean="0"/>
              <a:t>by two-thirds of state legislatures requesting Congress to call a national convention to propose amendments. </a:t>
            </a:r>
          </a:p>
          <a:p>
            <a:pPr lvl="2" eaLnBrk="1" hangingPunct="1"/>
            <a:r>
              <a:rPr lang="en-US" altLang="en-US" sz="2800" smtClean="0"/>
              <a:t>An amendment can be ratified by a favorable vote in three-fourths of all state legislatures or by such a vote in specially called ratifying conventions called in three-fourths of the states.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b="1" smtClean="0"/>
              <a:t>Informal Methods of </a:t>
            </a:r>
            <a:br>
              <a:rPr lang="en-US" sz="4000" b="1" smtClean="0"/>
            </a:br>
            <a:r>
              <a:rPr lang="en-US" sz="4000" b="1" smtClean="0"/>
              <a:t>Amending the Constitution</a:t>
            </a:r>
          </a:p>
        </p:txBody>
      </p:sp>
      <p:sp>
        <p:nvSpPr>
          <p:cNvPr id="28675" name="Rectangle 3"/>
          <p:cNvSpPr>
            <a:spLocks noGrp="1" noChangeArrowheads="1"/>
          </p:cNvSpPr>
          <p:nvPr>
            <p:ph type="body" idx="1"/>
          </p:nvPr>
        </p:nvSpPr>
        <p:spPr>
          <a:xfrm>
            <a:off x="304800" y="1981200"/>
            <a:ext cx="8610600" cy="4114800"/>
          </a:xfrm>
        </p:spPr>
        <p:txBody>
          <a:bodyPr/>
          <a:lstStyle/>
          <a:p>
            <a:pPr eaLnBrk="1" hangingPunct="1"/>
            <a:r>
              <a:rPr lang="en-US" smtClean="0"/>
              <a:t>Judicial Interpretation: in </a:t>
            </a:r>
            <a:r>
              <a:rPr lang="en-US" b="1" i="1" smtClean="0"/>
              <a:t>Marbury v. Madison</a:t>
            </a:r>
            <a:r>
              <a:rPr lang="en-US" smtClean="0"/>
              <a:t> (1803) the Supreme Court declared that the federal courts had the power to nullify actions of the national government if found to be in conflict with the Constitution.</a:t>
            </a:r>
          </a:p>
          <a:p>
            <a:pPr eaLnBrk="1" hangingPunct="1"/>
            <a:r>
              <a:rPr lang="en-US" smtClean="0"/>
              <a:t>Social, cultural and legal change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down)">
                                      <p:cBhvr>
                                        <p:cTn id="7" dur="500"/>
                                        <p:tgtEl>
                                          <p:spTgt spid="2867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wipe(down)">
                                      <p:cBhvr>
                                        <p:cTn id="10" dur="5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fig022"/>
          <p:cNvPicPr>
            <a:picLocks noGrp="1" noChangeAspect="1" noChangeArrowheads="1"/>
          </p:cNvPicPr>
          <p:nvPr>
            <p:ph sz="half" idx="1"/>
          </p:nvPr>
        </p:nvPicPr>
        <p:blipFill>
          <a:blip r:embed="rId2" cstate="print"/>
          <a:srcRect/>
          <a:stretch>
            <a:fillRect/>
          </a:stretch>
        </p:blipFill>
        <p:spPr>
          <a:xfrm>
            <a:off x="1219200" y="1905000"/>
            <a:ext cx="6400800" cy="2627313"/>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81000"/>
            <a:ext cx="7772400" cy="1143000"/>
          </a:xfrm>
        </p:spPr>
        <p:txBody>
          <a:bodyPr/>
          <a:lstStyle/>
          <a:p>
            <a:pPr marL="838200" indent="-838200" eaLnBrk="1" hangingPunct="1">
              <a:buFontTx/>
              <a:buAutoNum type="arabicPeriod"/>
            </a:pPr>
            <a:r>
              <a:rPr lang="en-US" altLang="en-US" sz="4000" b="1" smtClean="0"/>
              <a:t>The Origins of a New Nation</a:t>
            </a:r>
          </a:p>
        </p:txBody>
      </p:sp>
      <p:sp>
        <p:nvSpPr>
          <p:cNvPr id="5123" name="Rectangle 3"/>
          <p:cNvSpPr>
            <a:spLocks noGrp="1" noChangeArrowheads="1"/>
          </p:cNvSpPr>
          <p:nvPr>
            <p:ph type="body" idx="1"/>
          </p:nvPr>
        </p:nvSpPr>
        <p:spPr/>
        <p:txBody>
          <a:bodyPr/>
          <a:lstStyle/>
          <a:p>
            <a:pPr eaLnBrk="1" hangingPunct="1"/>
            <a:r>
              <a:rPr lang="en-US" altLang="en-US" sz="2800" dirty="0" smtClean="0"/>
              <a:t>Colonists came to the New World during the 1600s for a variety of reasons including</a:t>
            </a:r>
          </a:p>
          <a:p>
            <a:pPr lvl="1" eaLnBrk="1" hangingPunct="1"/>
            <a:r>
              <a:rPr lang="en-US" altLang="en-US" sz="2400" dirty="0" smtClean="0"/>
              <a:t>to escape religious persecution,</a:t>
            </a:r>
          </a:p>
          <a:p>
            <a:pPr lvl="1" eaLnBrk="1" hangingPunct="1"/>
            <a:r>
              <a:rPr lang="en-US" altLang="en-US" sz="2400" dirty="0" smtClean="0"/>
              <a:t>to find plentiful land,</a:t>
            </a:r>
          </a:p>
          <a:p>
            <a:pPr lvl="1" eaLnBrk="1" hangingPunct="1"/>
            <a:r>
              <a:rPr lang="en-US" altLang="en-US" sz="2400" dirty="0" smtClean="0"/>
              <a:t>and to seek a new start in life.</a:t>
            </a:r>
          </a:p>
          <a:p>
            <a:pPr eaLnBrk="1" hangingPunct="1"/>
            <a:r>
              <a:rPr lang="en-US" altLang="en-US" sz="2800" dirty="0" smtClean="0"/>
              <a:t>The colonists were allowed significant liberties in terms of self-government, religious practices, and economic organization</a:t>
            </a:r>
            <a:r>
              <a:rPr lang="en-US" altLang="en-US" sz="2800" dirty="0" smtClean="0"/>
              <a:t>. </a:t>
            </a:r>
            <a:r>
              <a:rPr lang="en-US" altLang="en-US" sz="1800" dirty="0" smtClean="0"/>
              <a:t>(salutary neglect--</a:t>
            </a:r>
            <a:r>
              <a:rPr lang="en-US" sz="1800" dirty="0"/>
              <a:t>British Crown policy of avoiding strict enforcement of parliamentary laws meant to keep American colonies obedient to England</a:t>
            </a:r>
            <a:r>
              <a:rPr lang="en-US" altLang="en-US" sz="1800" dirty="0" smtClean="0"/>
              <a:t>)</a:t>
            </a:r>
            <a:endParaRPr lang="en-US" alt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 calcmode="lin" valueType="num">
                                      <p:cBhvr additive="base">
                                        <p:cTn id="15"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 calcmode="lin" valueType="num">
                                      <p:cBhvr additive="base">
                                        <p:cTn id="25"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Trade and Taxation</a:t>
            </a:r>
          </a:p>
        </p:txBody>
      </p:sp>
      <p:sp>
        <p:nvSpPr>
          <p:cNvPr id="11267" name="Rectangle 3"/>
          <p:cNvSpPr>
            <a:spLocks noGrp="1" noChangeArrowheads="1"/>
          </p:cNvSpPr>
          <p:nvPr>
            <p:ph type="body" sz="half" idx="1"/>
          </p:nvPr>
        </p:nvSpPr>
        <p:spPr>
          <a:xfrm>
            <a:off x="685800" y="1905000"/>
            <a:ext cx="7924800" cy="4343400"/>
          </a:xfrm>
        </p:spPr>
        <p:txBody>
          <a:bodyPr/>
          <a:lstStyle/>
          <a:p>
            <a:pPr eaLnBrk="1" hangingPunct="1"/>
            <a:r>
              <a:rPr lang="en-US" altLang="en-US" sz="2800" dirty="0" smtClean="0"/>
              <a:t>The British followed a national policy of mercantilism</a:t>
            </a:r>
            <a:r>
              <a:rPr lang="en-US" altLang="en-US" sz="2800" dirty="0" smtClean="0"/>
              <a:t>. (Mother country develops commercial industry and favorable balance of trade.)</a:t>
            </a:r>
            <a:endParaRPr lang="en-US" altLang="en-US" sz="2800" dirty="0" smtClean="0"/>
          </a:p>
          <a:p>
            <a:pPr eaLnBrk="1" hangingPunct="1"/>
            <a:r>
              <a:rPr lang="en-US" altLang="en-US" sz="2800" dirty="0" smtClean="0"/>
              <a:t>The colonists were </a:t>
            </a:r>
            <a:r>
              <a:rPr lang="en-US" altLang="en-US" sz="2800" dirty="0" smtClean="0"/>
              <a:t>outraged by the strict import/export controls, limits on western movement and taxation. </a:t>
            </a:r>
            <a:r>
              <a:rPr lang="en-US" altLang="en-US" sz="2800" dirty="0" smtClean="0"/>
              <a:t>Violent protests began.</a:t>
            </a:r>
          </a:p>
          <a:p>
            <a:pPr eaLnBrk="1" hangingPunct="1"/>
            <a:r>
              <a:rPr lang="en-US" altLang="en-US" sz="2800" dirty="0" smtClean="0"/>
              <a:t>The Sons of Liberty were organized by Samuel Adams and Patrick Henry to act out against the Crown.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First Steps Toward Independence</a:t>
            </a:r>
          </a:p>
        </p:txBody>
      </p:sp>
      <p:sp>
        <p:nvSpPr>
          <p:cNvPr id="26627" name="Rectangle 3"/>
          <p:cNvSpPr>
            <a:spLocks noGrp="1" noChangeArrowheads="1"/>
          </p:cNvSpPr>
          <p:nvPr>
            <p:ph type="body" idx="1"/>
          </p:nvPr>
        </p:nvSpPr>
        <p:spPr>
          <a:xfrm>
            <a:off x="609600" y="1676400"/>
            <a:ext cx="7772400" cy="5181600"/>
          </a:xfrm>
        </p:spPr>
        <p:txBody>
          <a:bodyPr/>
          <a:lstStyle/>
          <a:p>
            <a:pPr eaLnBrk="1" hangingPunct="1"/>
            <a:r>
              <a:rPr lang="en-US" b="1" smtClean="0"/>
              <a:t>Stamp Act Congress</a:t>
            </a:r>
            <a:r>
              <a:rPr lang="en-US" smtClean="0"/>
              <a:t>:  Included nine of the thirteen colonies in New York, 1765; representatives drafted a document for the king detailing how their rights had been violated.</a:t>
            </a:r>
          </a:p>
          <a:p>
            <a:pPr eaLnBrk="1" hangingPunct="1"/>
            <a:r>
              <a:rPr lang="en-US" b="1" smtClean="0"/>
              <a:t>Committees of Correspondence</a:t>
            </a:r>
            <a:r>
              <a:rPr lang="en-US" smtClean="0"/>
              <a:t>:  Organizations set up in each of the colonies to provide information about the British and to help shape public opinion.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down)">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down)">
                                      <p:cBhvr>
                                        <p:cTn id="12"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533400"/>
            <a:ext cx="7772400" cy="685800"/>
          </a:xfrm>
        </p:spPr>
        <p:txBody>
          <a:bodyPr/>
          <a:lstStyle/>
          <a:p>
            <a:pPr eaLnBrk="1" hangingPunct="1"/>
            <a:r>
              <a:rPr lang="en-US" altLang="en-US" b="1" smtClean="0"/>
              <a:t>The First Continental Congress</a:t>
            </a:r>
          </a:p>
        </p:txBody>
      </p:sp>
      <p:sp>
        <p:nvSpPr>
          <p:cNvPr id="12291" name="Rectangle 3"/>
          <p:cNvSpPr>
            <a:spLocks noGrp="1" noChangeArrowheads="1"/>
          </p:cNvSpPr>
          <p:nvPr>
            <p:ph type="body" idx="1"/>
          </p:nvPr>
        </p:nvSpPr>
        <p:spPr>
          <a:xfrm>
            <a:off x="381000" y="1524000"/>
            <a:ext cx="8534400" cy="4648200"/>
          </a:xfrm>
        </p:spPr>
        <p:txBody>
          <a:bodyPr/>
          <a:lstStyle/>
          <a:p>
            <a:pPr eaLnBrk="1" hangingPunct="1">
              <a:lnSpc>
                <a:spcPct val="90000"/>
              </a:lnSpc>
            </a:pPr>
            <a:r>
              <a:rPr lang="en-US" altLang="en-US" sz="3600" smtClean="0"/>
              <a:t>The Continental Congress met in Philadelphia in September and October 1774.</a:t>
            </a:r>
          </a:p>
          <a:p>
            <a:pPr eaLnBrk="1" hangingPunct="1">
              <a:lnSpc>
                <a:spcPct val="90000"/>
              </a:lnSpc>
            </a:pPr>
            <a:r>
              <a:rPr lang="en-US" altLang="en-US" sz="3600" smtClean="0"/>
              <a:t>They were not yet thinking of open rebellion.</a:t>
            </a:r>
          </a:p>
          <a:p>
            <a:pPr eaLnBrk="1" hangingPunct="1">
              <a:lnSpc>
                <a:spcPct val="90000"/>
              </a:lnSpc>
            </a:pPr>
            <a:r>
              <a:rPr lang="en-US" altLang="en-US" sz="3600" smtClean="0"/>
              <a:t>They called for colonial rights of petition and assembly, trial by peers, freedom from a standing army, and the selection of representative councils to levy taxes.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533400"/>
            <a:ext cx="8382000" cy="838200"/>
          </a:xfrm>
        </p:spPr>
        <p:txBody>
          <a:bodyPr/>
          <a:lstStyle/>
          <a:p>
            <a:pPr eaLnBrk="1" hangingPunct="1"/>
            <a:r>
              <a:rPr lang="en-US" altLang="en-US" b="1" smtClean="0"/>
              <a:t>The Second Continental Congress</a:t>
            </a:r>
          </a:p>
        </p:txBody>
      </p:sp>
      <p:sp>
        <p:nvSpPr>
          <p:cNvPr id="13315" name="Rectangle 3"/>
          <p:cNvSpPr>
            <a:spLocks noGrp="1" noChangeArrowheads="1"/>
          </p:cNvSpPr>
          <p:nvPr>
            <p:ph type="body" idx="1"/>
          </p:nvPr>
        </p:nvSpPr>
        <p:spPr>
          <a:xfrm>
            <a:off x="685800" y="1600200"/>
            <a:ext cx="7772400" cy="4572000"/>
          </a:xfrm>
        </p:spPr>
        <p:txBody>
          <a:bodyPr/>
          <a:lstStyle/>
          <a:p>
            <a:pPr eaLnBrk="1" hangingPunct="1">
              <a:lnSpc>
                <a:spcPct val="90000"/>
              </a:lnSpc>
            </a:pPr>
            <a:r>
              <a:rPr lang="en-US" altLang="en-US" sz="3600" dirty="0" smtClean="0"/>
              <a:t>King George refused the demands of the Continental </a:t>
            </a:r>
            <a:r>
              <a:rPr lang="en-US" altLang="en-US" sz="3600" dirty="0" smtClean="0"/>
              <a:t>Congress and tensions continued to rise. </a:t>
            </a:r>
            <a:endParaRPr lang="en-US" altLang="en-US" sz="3600" dirty="0" smtClean="0"/>
          </a:p>
          <a:p>
            <a:pPr eaLnBrk="1" hangingPunct="1">
              <a:lnSpc>
                <a:spcPct val="90000"/>
              </a:lnSpc>
            </a:pPr>
            <a:r>
              <a:rPr lang="en-US" altLang="en-US" sz="3600" dirty="0" smtClean="0"/>
              <a:t>Thus, the Second Continental Congress convened on May 10, 1775.  Members were united in their hostility toward Britain.</a:t>
            </a:r>
          </a:p>
          <a:p>
            <a:pPr eaLnBrk="1" hangingPunct="1">
              <a:lnSpc>
                <a:spcPct val="90000"/>
              </a:lnSpc>
            </a:pPr>
            <a:r>
              <a:rPr lang="en-US" altLang="en-US" sz="3600" dirty="0" smtClean="0"/>
              <a:t>King George sent 20,000 more troops and the Revolutionary War had begun.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4800"/>
            <a:ext cx="8153400" cy="1143000"/>
          </a:xfrm>
        </p:spPr>
        <p:txBody>
          <a:bodyPr/>
          <a:lstStyle/>
          <a:p>
            <a:pPr marL="838200" indent="-838200" eaLnBrk="1" hangingPunct="1">
              <a:buFontTx/>
              <a:buAutoNum type="arabicPeriod" startAt="2"/>
            </a:pPr>
            <a:r>
              <a:rPr lang="en-US" altLang="en-US" sz="3600" b="1" smtClean="0"/>
              <a:t>The Declaration of Independence</a:t>
            </a:r>
          </a:p>
        </p:txBody>
      </p:sp>
      <p:sp>
        <p:nvSpPr>
          <p:cNvPr id="6147" name="Rectangle 3"/>
          <p:cNvSpPr>
            <a:spLocks noGrp="1" noChangeArrowheads="1"/>
          </p:cNvSpPr>
          <p:nvPr>
            <p:ph type="body" idx="1"/>
          </p:nvPr>
        </p:nvSpPr>
        <p:spPr>
          <a:xfrm>
            <a:off x="685800" y="1752600"/>
            <a:ext cx="7772400" cy="4419600"/>
          </a:xfrm>
        </p:spPr>
        <p:txBody>
          <a:bodyPr/>
          <a:lstStyle/>
          <a:p>
            <a:pPr eaLnBrk="1" hangingPunct="1"/>
            <a:r>
              <a:rPr lang="en-US" altLang="en-US" dirty="0" smtClean="0"/>
              <a:t>On July 2, 1776 the colonies voted for independence </a:t>
            </a:r>
            <a:r>
              <a:rPr lang="en-US" altLang="en-US" sz="2400" dirty="0" smtClean="0"/>
              <a:t>(except New York, which abstained).</a:t>
            </a:r>
            <a:r>
              <a:rPr lang="en-US" altLang="en-US" dirty="0" smtClean="0"/>
              <a:t> </a:t>
            </a:r>
          </a:p>
          <a:p>
            <a:pPr eaLnBrk="1" hangingPunct="1"/>
            <a:r>
              <a:rPr lang="en-US" altLang="en-US" dirty="0" smtClean="0"/>
              <a:t>On July 4, 1776 the Congress adopted the Declaration of Independence penned </a:t>
            </a:r>
            <a:r>
              <a:rPr lang="en-US" altLang="en-US" dirty="0" smtClean="0"/>
              <a:t>mostly by </a:t>
            </a:r>
            <a:r>
              <a:rPr lang="en-US" altLang="en-US" dirty="0" smtClean="0"/>
              <a:t>Thomas Jefferson.</a:t>
            </a:r>
          </a:p>
          <a:p>
            <a:pPr eaLnBrk="1" hangingPunct="1"/>
            <a:r>
              <a:rPr lang="en-US" altLang="en-US" dirty="0" smtClean="0"/>
              <a:t>The </a:t>
            </a:r>
            <a:r>
              <a:rPr lang="en-US" altLang="en-US" dirty="0" smtClean="0"/>
              <a:t>Lockean philosophies </a:t>
            </a:r>
            <a:r>
              <a:rPr lang="en-US" altLang="en-US" dirty="0" smtClean="0"/>
              <a:t>that shaped the Declaration of Independence formed the theoretical basis for the new government.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 y="152400"/>
            <a:ext cx="9144000" cy="1447800"/>
          </a:xfrm>
        </p:spPr>
        <p:txBody>
          <a:bodyPr/>
          <a:lstStyle/>
          <a:p>
            <a:pPr marL="762000" indent="-762000" eaLnBrk="1" hangingPunct="1">
              <a:buFontTx/>
              <a:buAutoNum type="arabicPeriod" startAt="3"/>
            </a:pPr>
            <a:r>
              <a:rPr lang="en-US" altLang="en-US" sz="4000" b="1" smtClean="0"/>
              <a:t>The First Attempt at  Government:  The Articles of Confederation</a:t>
            </a:r>
          </a:p>
        </p:txBody>
      </p:sp>
      <p:sp>
        <p:nvSpPr>
          <p:cNvPr id="7171" name="Rectangle 3"/>
          <p:cNvSpPr>
            <a:spLocks noGrp="1" noChangeArrowheads="1"/>
          </p:cNvSpPr>
          <p:nvPr>
            <p:ph type="body" idx="1"/>
          </p:nvPr>
        </p:nvSpPr>
        <p:spPr>
          <a:xfrm>
            <a:off x="381000" y="1676400"/>
            <a:ext cx="8610600" cy="4953000"/>
          </a:xfrm>
        </p:spPr>
        <p:txBody>
          <a:bodyPr/>
          <a:lstStyle/>
          <a:p>
            <a:pPr eaLnBrk="1" hangingPunct="1"/>
            <a:r>
              <a:rPr lang="en-US" altLang="en-US" smtClean="0"/>
              <a:t>Described a national government with a Congress empowered to make peace, coin money, appoint army officers, control the post, and negotiate with Native American tribes.</a:t>
            </a:r>
          </a:p>
          <a:p>
            <a:pPr eaLnBrk="1" hangingPunct="1"/>
            <a:r>
              <a:rPr lang="en-US" altLang="en-US" smtClean="0"/>
              <a:t>Retention of each state’s sovereignty.</a:t>
            </a:r>
          </a:p>
          <a:p>
            <a:pPr eaLnBrk="1" hangingPunct="1"/>
            <a:r>
              <a:rPr lang="en-US" altLang="en-US" smtClean="0"/>
              <a:t>One vote in the Continental Congress per state.</a:t>
            </a:r>
          </a:p>
          <a:p>
            <a:pPr eaLnBrk="1" hangingPunct="1"/>
            <a:r>
              <a:rPr lang="en-US" altLang="en-US" smtClean="0"/>
              <a:t>Nine states needed to pass any measure.</a:t>
            </a:r>
          </a:p>
          <a:p>
            <a:pPr eaLnBrk="1" hangingPunct="1"/>
            <a:r>
              <a:rPr lang="en-US" altLang="en-US" smtClean="0"/>
              <a:t>The selection and payment of delegates to Congress by their respective state legislatures.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267</TotalTime>
  <Words>1393</Words>
  <Application>Microsoft Office PowerPoint</Application>
  <PresentationFormat>On-screen Show (4:3)</PresentationFormat>
  <Paragraphs>103</Paragraphs>
  <Slides>26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26</vt:i4>
      </vt:variant>
    </vt:vector>
  </HeadingPairs>
  <TitlesOfParts>
    <vt:vector size="28" baseType="lpstr">
      <vt:lpstr>Times New Roman</vt:lpstr>
      <vt:lpstr>Default Design</vt:lpstr>
      <vt:lpstr>The Constitution</vt:lpstr>
      <vt:lpstr>The Constitution</vt:lpstr>
      <vt:lpstr>The Origins of a New Nation</vt:lpstr>
      <vt:lpstr>Trade and Taxation</vt:lpstr>
      <vt:lpstr>First Steps Toward Independence</vt:lpstr>
      <vt:lpstr>The First Continental Congress</vt:lpstr>
      <vt:lpstr>The Second Continental Congress</vt:lpstr>
      <vt:lpstr>The Declaration of Independence</vt:lpstr>
      <vt:lpstr>The First Attempt at  Government:  The Articles of Confederation</vt:lpstr>
      <vt:lpstr>Problems Under the  Articles of Confederation</vt:lpstr>
      <vt:lpstr>More Problems Under the  Articles of Confederation</vt:lpstr>
      <vt:lpstr>Daniel Shays’s Rebellion</vt:lpstr>
      <vt:lpstr>More on Shays’s Rebellion</vt:lpstr>
      <vt:lpstr>The Miracle at Philadelphia: Writing the Constitution</vt:lpstr>
      <vt:lpstr>Historians debate</vt:lpstr>
      <vt:lpstr>The Virginia and New Jersey Plans</vt:lpstr>
      <vt:lpstr>Who Were the Framers?</vt:lpstr>
      <vt:lpstr>Constitutional Compromises</vt:lpstr>
      <vt:lpstr> The U.S. Constitution</vt:lpstr>
      <vt:lpstr>PowerPoint Presentation</vt:lpstr>
      <vt:lpstr>The Articles of the Constitution</vt:lpstr>
      <vt:lpstr>The Drive for Ratification</vt:lpstr>
      <vt:lpstr>PowerPoint Presentation</vt:lpstr>
      <vt:lpstr>Formal Methods of Amending the U.S. Constitution</vt:lpstr>
      <vt:lpstr>Informal Methods of  Amending the Constitution</vt:lpstr>
      <vt:lpstr>PowerPoint Presentation</vt:lpstr>
    </vt:vector>
  </TitlesOfParts>
  <Company>University of Texas at Tyler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dc:title>
  <dc:creator>Dr. Robert E. Sterken</dc:creator>
  <cp:lastModifiedBy>MIKE SPINRAD</cp:lastModifiedBy>
  <cp:revision>20</cp:revision>
  <dcterms:created xsi:type="dcterms:W3CDTF">2001-05-15T18:06:50Z</dcterms:created>
  <dcterms:modified xsi:type="dcterms:W3CDTF">2016-05-26T15:16:14Z</dcterms:modified>
</cp:coreProperties>
</file>