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315" r:id="rId3"/>
    <p:sldId id="284" r:id="rId4"/>
    <p:sldId id="285" r:id="rId5"/>
    <p:sldId id="300" r:id="rId6"/>
    <p:sldId id="320" r:id="rId7"/>
    <p:sldId id="321" r:id="rId8"/>
    <p:sldId id="322" r:id="rId9"/>
    <p:sldId id="323" r:id="rId10"/>
    <p:sldId id="310" r:id="rId11"/>
    <p:sldId id="309" r:id="rId12"/>
    <p:sldId id="308" r:id="rId13"/>
    <p:sldId id="307" r:id="rId14"/>
    <p:sldId id="306" r:id="rId15"/>
    <p:sldId id="289" r:id="rId16"/>
    <p:sldId id="297" r:id="rId17"/>
    <p:sldId id="293" r:id="rId18"/>
    <p:sldId id="294" r:id="rId19"/>
    <p:sldId id="295" r:id="rId20"/>
    <p:sldId id="305" r:id="rId21"/>
    <p:sldId id="311" r:id="rId22"/>
    <p:sldId id="301" r:id="rId23"/>
    <p:sldId id="296" r:id="rId24"/>
    <p:sldId id="312" r:id="rId25"/>
    <p:sldId id="298" r:id="rId26"/>
    <p:sldId id="316" r:id="rId27"/>
    <p:sldId id="317" r:id="rId28"/>
    <p:sldId id="318" r:id="rId29"/>
    <p:sldId id="31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2" autoAdjust="0"/>
    <p:restoredTop sz="94660"/>
  </p:normalViewPr>
  <p:slideViewPr>
    <p:cSldViewPr>
      <p:cViewPr varScale="1">
        <p:scale>
          <a:sx n="74" d="100"/>
          <a:sy n="74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980FE-A3FB-4F32-8163-21F274CA9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11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AE579-E96A-41D0-9027-AF66C73A5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3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8DCA7-717D-4967-9093-6E00D9074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8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2741-F659-409D-BB65-B4A7CEFD8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3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A99C8-3C30-47FF-97AD-CACCD959B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0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DB07C-E6D2-428B-8388-9B49B4C2C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65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B4B2C-22CB-4284-8738-6DA1450E2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87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302DF-991C-402B-A4CC-301503F8B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64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D60C0-D5A0-4519-9477-8E43CC735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57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F44A8-A000-4ABB-ACC2-CAE11DA59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18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801A-2AF4-44B6-AF22-9053AB4F7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9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87CB4-1AFC-4EA0-931E-4C1BE9D61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9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C3F9A-176C-478A-8638-A0F8007A0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4228B-E73A-4315-8BE8-CAA6B186A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1F6D5-3D1D-458B-995E-4C42781EB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5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7D05DA-BF19-4393-83B7-6607ECC52E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6096000" cy="2743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GREAT DEPRESSION BEGINS</a:t>
            </a:r>
          </a:p>
        </p:txBody>
      </p:sp>
      <p:pic>
        <p:nvPicPr>
          <p:cNvPr id="3075" name="Picture 5" descr="great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392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great depress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511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great depressio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99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962400" y="6172200"/>
            <a:ext cx="518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Photos by photographer Dorothea Lange</a:t>
            </a: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8305800" y="0"/>
            <a:ext cx="838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FF00"/>
                </a:solidFill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Responses and Economics Results</a:t>
            </a:r>
          </a:p>
          <a:p>
            <a:pPr eaLnBrk="1" hangingPunct="1"/>
            <a:r>
              <a:rPr lang="en-US" altLang="en-US" smtClean="0"/>
              <a:t>What was Hoover’s initial reaction to the stock market crash of 1929?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CAUTION: urged key leaders to work together to provide solutions and to act in ways that would not make the economic situation worse.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What was the nation’s economic situation in 1930?</a:t>
            </a: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</a:rPr>
              <a:t>Continued to worsen;</a:t>
            </a: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</a:rPr>
              <a:t>More companies went out of business;</a:t>
            </a:r>
          </a:p>
          <a:p>
            <a:pPr lvl="2" eaLnBrk="1" hangingPunct="1"/>
            <a:r>
              <a:rPr lang="en-US" altLang="en-US" sz="2000" smtClean="0"/>
              <a:t>Unemployment continued to rise;</a:t>
            </a: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</a:rPr>
              <a:t>Soup kitchens, shantytowns, and hoboes became common;</a:t>
            </a:r>
          </a:p>
          <a:p>
            <a:pPr lvl="2" eaLnBrk="1" hangingPunct="1"/>
            <a:r>
              <a:rPr lang="en-US" altLang="en-US" sz="2000" smtClean="0"/>
              <a:t>The misery to ordinary people continued to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did voters in 1930 respond to this situation?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Republicans lost control of the House of Representatives.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Saw their majority in the Senate dwindle to one vote.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did Hoover do about the economic situation?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Directed federal funds into public works projects,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such as Boulder/Hoover Dam, to jump-start the economy and create jobs;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Backed a series of federal programs,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including the Federal Farm Board, the National Credit Corporation, the Glass-Steagall Banking Act, the Federal Home Loan Bank Act, and the Reconstruction Finance Cooperation.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did the economy respond to his efforts?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Economy continued to deteriorate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924800" cy="12192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BONUS ARMY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343400" cy="441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1932 incident further damaged Hoover’s image</a:t>
            </a:r>
          </a:p>
          <a:p>
            <a:pPr eaLnBrk="1" hangingPunct="1"/>
            <a:r>
              <a:rPr lang="en-US" altLang="en-US" sz="2800" u="sng" smtClean="0"/>
              <a:t>Known as the Bonus Army: 15,000 World War I vets and their families</a:t>
            </a:r>
            <a:r>
              <a:rPr lang="en-US" altLang="en-US" sz="2800" smtClean="0"/>
              <a:t> arrived in Washington to support a proposed bill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25604" name="Rectangle 13"/>
          <p:cNvSpPr>
            <a:spLocks noChangeArrowheads="1"/>
          </p:cNvSpPr>
          <p:nvPr/>
        </p:nvSpPr>
        <p:spPr bwMode="auto">
          <a:xfrm>
            <a:off x="8305800" y="0"/>
            <a:ext cx="838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FF00"/>
                </a:solidFill>
                <a:sym typeface="Wingdings" panose="05000000000000000000" pitchFamily="2" charset="2"/>
              </a:rPr>
              <a:t></a:t>
            </a:r>
            <a:endParaRPr lang="en-US" altLang="en-US"/>
          </a:p>
        </p:txBody>
      </p:sp>
      <p:sp>
        <p:nvSpPr>
          <p:cNvPr id="25605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25606" name="Picture 14" descr="bonus-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5105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609600"/>
            <a:ext cx="4495800" cy="12192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BONUS ARMY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343400" cy="4419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The </a:t>
            </a:r>
            <a:r>
              <a:rPr lang="en-US" altLang="en-US" sz="2800" b="1" smtClean="0">
                <a:solidFill>
                  <a:srgbClr val="FF0000"/>
                </a:solidFill>
              </a:rPr>
              <a:t>Patman Bill</a:t>
            </a:r>
            <a:r>
              <a:rPr lang="en-US" altLang="en-US" sz="2800" b="1" smtClean="0"/>
              <a:t> would have authorized Congress to pay a bonus to WWI vets immediately</a:t>
            </a:r>
          </a:p>
          <a:p>
            <a:pPr eaLnBrk="1" hangingPunct="1"/>
            <a:r>
              <a:rPr lang="en-US" altLang="en-US" sz="2800" b="1" smtClean="0"/>
              <a:t>The bonus was scheduled to be paid in 1945 --- The Army </a:t>
            </a:r>
            <a:r>
              <a:rPr lang="en-US" altLang="en-US" sz="2800" b="1" smtClean="0">
                <a:solidFill>
                  <a:srgbClr val="FF0000"/>
                </a:solidFill>
              </a:rPr>
              <a:t>vets wanted it NOW</a:t>
            </a:r>
          </a:p>
        </p:txBody>
      </p:sp>
      <p:pic>
        <p:nvPicPr>
          <p:cNvPr id="26628" name="Picture 5" descr="bon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8862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8674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BONUS ARMY TURNED DOWN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2286000"/>
            <a:ext cx="3276600" cy="4572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Hoover called the Bonus marchers, “Communists and criminals”</a:t>
            </a:r>
          </a:p>
          <a:p>
            <a:pPr eaLnBrk="1" hangingPunct="1"/>
            <a:r>
              <a:rPr lang="en-US" altLang="en-US" sz="2800" b="1" smtClean="0"/>
              <a:t>On June 17, 1932 the </a:t>
            </a:r>
            <a:r>
              <a:rPr lang="en-US" altLang="en-US" sz="2800" b="1" smtClean="0">
                <a:solidFill>
                  <a:srgbClr val="FF0000"/>
                </a:solidFill>
              </a:rPr>
              <a:t>Senate voted down the Putnam Bill</a:t>
            </a:r>
          </a:p>
          <a:p>
            <a:pPr eaLnBrk="1" hangingPunct="1"/>
            <a:endParaRPr lang="en-US" altLang="en-US" sz="2800" b="1" smtClean="0"/>
          </a:p>
        </p:txBody>
      </p:sp>
      <p:pic>
        <p:nvPicPr>
          <p:cNvPr id="27652" name="Picture 7" descr="bonusmarch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60588"/>
            <a:ext cx="5029200" cy="3932237"/>
          </a:xfrm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81000" y="60960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/>
              <a:t>Thousands of Bonus Army soldiers protest – Spring 1932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BONUS MARCHERS CLASH WITH SOLDIERS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4267200" cy="4191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Hoover told the Bonus marchers to go home– most did</a:t>
            </a:r>
          </a:p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2,000 refused to leave</a:t>
            </a:r>
          </a:p>
          <a:p>
            <a:pPr eaLnBrk="1" hangingPunct="1"/>
            <a:r>
              <a:rPr lang="en-US" altLang="en-US" sz="2400" b="1" smtClean="0"/>
              <a:t>Hoover sent a force of 1,000 soldiers under the command of General </a:t>
            </a:r>
            <a:r>
              <a:rPr lang="en-US" altLang="en-US" sz="2400" b="1" smtClean="0">
                <a:solidFill>
                  <a:srgbClr val="FF0000"/>
                </a:solidFill>
              </a:rPr>
              <a:t>Douglas MacArthur</a:t>
            </a:r>
            <a:r>
              <a:rPr lang="en-US" altLang="en-US" sz="2400" b="1" smtClean="0"/>
              <a:t> and his aide </a:t>
            </a:r>
            <a:r>
              <a:rPr lang="en-US" altLang="en-US" sz="2400" b="1" smtClean="0">
                <a:solidFill>
                  <a:srgbClr val="FF0000"/>
                </a:solidFill>
              </a:rPr>
              <a:t>Dwight Eisenhower</a:t>
            </a:r>
          </a:p>
          <a:p>
            <a:pPr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28677" name="Picture 9" descr="Tanks+and+Calvary+prepare+to+attack+Bonus+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6482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AMERICANS SHOCKED AT TREATMENT OF WWI VETS</a:t>
            </a:r>
          </a:p>
        </p:txBody>
      </p:sp>
      <p:pic>
        <p:nvPicPr>
          <p:cNvPr id="29699" name="Picture 7" descr="bonus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77975"/>
            <a:ext cx="5181600" cy="3178175"/>
          </a:xfrm>
        </p:spPr>
      </p:pic>
      <p:sp>
        <p:nvSpPr>
          <p:cNvPr id="297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8153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MacArthur’s 12</a:t>
            </a:r>
            <a:r>
              <a:rPr lang="en-US" altLang="en-US" sz="2400" b="1" baseline="30000" smtClean="0">
                <a:solidFill>
                  <a:srgbClr val="FF0000"/>
                </a:solidFill>
              </a:rPr>
              <a:t>th</a:t>
            </a:r>
            <a:r>
              <a:rPr lang="en-US" altLang="en-US" sz="2400" b="1" smtClean="0">
                <a:solidFill>
                  <a:srgbClr val="FF0000"/>
                </a:solidFill>
              </a:rPr>
              <a:t> infantry gassed more than 1,000</a:t>
            </a:r>
            <a:r>
              <a:rPr lang="en-US" altLang="en-US" sz="2400" b="1" smtClean="0"/>
              <a:t> marchers, including an 11-month old baby, who died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Two vets were shot and scores injured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Americans were outraged and once again, </a:t>
            </a:r>
            <a:r>
              <a:rPr lang="en-US" altLang="en-US" sz="2400" b="1" smtClean="0">
                <a:solidFill>
                  <a:srgbClr val="FF0000"/>
                </a:solidFill>
              </a:rPr>
              <a:t>Hoover’s image suffered</a:t>
            </a:r>
            <a:r>
              <a:rPr lang="en-US" alt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Learning Objectives:  </a:t>
            </a:r>
            <a:r>
              <a:rPr lang="en-US" i="1" dirty="0" smtClean="0">
                <a:latin typeface="+mn-lt"/>
                <a:ea typeface="+mn-ea"/>
                <a:cs typeface="+mn-cs"/>
              </a:rPr>
              <a:t>Section 3 - Hoover Struggles with the Depression 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Explain Hoover’s initial response to the Depression.</a:t>
            </a:r>
            <a:br>
              <a:rPr lang="en-US" altLang="en-US" smtClean="0"/>
            </a:br>
            <a:r>
              <a:rPr lang="en-US" altLang="en-US" smtClean="0"/>
              <a:t>2. Summarize the actions Hoover took to help the economy and the hardship suffered by Americans.</a:t>
            </a:r>
            <a:br>
              <a:rPr lang="en-US" altLang="en-US" smtClean="0"/>
            </a:br>
            <a:r>
              <a:rPr lang="en-US" altLang="en-US" smtClean="0"/>
              <a:t>3. Describe the Bonus Army and Hoover’s actions toward it.</a:t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How did Hoover deal with the economic problem posed by the Bonus Army?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Opposed immediate payment of bonuses to WWI veterans;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Ordered the U.S. Army to close their Capitol Hill shantytown,</a:t>
            </a:r>
            <a:r>
              <a:rPr lang="en-US" altLang="en-US" sz="2400" smtClean="0"/>
              <a:t> 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leading to the gassing of 1,000 people,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a baby’s death and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public outrage.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did his efforts effect his own political situation?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Damaged  his public image;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Assured the victory of Democratic candidate in the 1932 presidential election</a:t>
            </a:r>
          </a:p>
          <a:p>
            <a:pPr lvl="2" eaLnBrk="1" hangingPunct="1"/>
            <a:r>
              <a:rPr lang="en-US" altLang="en-US" smtClean="0"/>
              <a:t>Franklin Delano Roosevelt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 </a:t>
            </a:r>
            <a:br>
              <a:rPr lang="en-US" altLang="en-US" sz="4000" b="1" smtClean="0"/>
            </a:br>
            <a:r>
              <a:rPr lang="en-US" altLang="en-US" sz="4000" b="1" smtClean="0"/>
              <a:t>MAIN IDEA QUESTIONS</a:t>
            </a:r>
            <a:endParaRPr lang="en-US" altLang="en-US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did Hoover’s treatment of the Bonus Army affect his standing with the public?</a:t>
            </a:r>
          </a:p>
          <a:p>
            <a:pPr lvl="1" eaLnBrk="1" hangingPunct="1"/>
            <a:r>
              <a:rPr lang="en-US" altLang="en-US" smtClean="0"/>
              <a:t>After the Bonus Army incident, Hoover's approval rating started to drop. </a:t>
            </a:r>
          </a:p>
          <a:p>
            <a:pPr lvl="1" eaLnBrk="1" hangingPunct="1"/>
            <a:r>
              <a:rPr lang="en-US" altLang="en-US" smtClean="0"/>
              <a:t>The public was very disheartened by his 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over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52400"/>
            <a:ext cx="459898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676400" y="64008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Hoover had little chance to be re-elected in  1932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 </a:t>
            </a:r>
            <a:br>
              <a:rPr lang="en-US" altLang="en-US" sz="4000" b="1" smtClean="0"/>
            </a:br>
            <a:r>
              <a:rPr lang="en-US" altLang="en-US" sz="4000" b="1" smtClean="0"/>
              <a:t>MAIN IDEA QUESTIONS</a:t>
            </a:r>
            <a:endParaRPr lang="en-US" alt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what ways did Hoover try to use the government to relieve the Depression?</a:t>
            </a:r>
          </a:p>
          <a:p>
            <a:pPr lvl="1" eaLnBrk="1" hangingPunct="1"/>
            <a:r>
              <a:rPr lang="en-US" altLang="en-US" smtClean="0"/>
              <a:t>Hoover set up the Reconstruction Finance Corp. to bring federal aid to hard pressed banks and businesses.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953000" cy="2133600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1932 Herbert Hoover ran against                      Franklin Delano Roosevelt (FDR) and lost</a:t>
            </a:r>
          </a:p>
        </p:txBody>
      </p:sp>
      <p:pic>
        <p:nvPicPr>
          <p:cNvPr id="31748" name="Picture 5" descr="ANd9GcSw91_b27qmYCwAPIVFx71ls3jtaV0pDqTtg38VwtYUUrqidzV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6125"/>
            <a:ext cx="3581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30s%20fdr%20and%20hoover%2032%20inaugu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10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3"/>
          <p:cNvSpPr>
            <a:spLocks noChangeArrowheads="1"/>
          </p:cNvSpPr>
          <p:nvPr/>
        </p:nvSpPr>
        <p:spPr bwMode="auto">
          <a:xfrm>
            <a:off x="8305800" y="0"/>
            <a:ext cx="838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FF00"/>
                </a:solidFill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 </a:t>
            </a:r>
            <a:br>
              <a:rPr lang="en-US" altLang="en-US" sz="4000" b="1" smtClean="0"/>
            </a:br>
            <a:r>
              <a:rPr lang="en-US" altLang="en-US" sz="4000" b="1" smtClean="0"/>
              <a:t>MAIN IDEA QUESTIONS</a:t>
            </a:r>
            <a:endParaRPr lang="en-US" altLang="en-US" sz="4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– What were some of Hoover’s key convictions about government?</a:t>
            </a:r>
          </a:p>
          <a:p>
            <a:pPr lvl="1" eaLnBrk="1" hangingPunct="1"/>
            <a:r>
              <a:rPr lang="en-US" altLang="en-US" sz="2400" smtClean="0"/>
              <a:t>He believed that reason could solve problems, </a:t>
            </a:r>
          </a:p>
          <a:p>
            <a:pPr lvl="1" eaLnBrk="1" hangingPunct="1"/>
            <a:r>
              <a:rPr lang="en-US" altLang="en-US" sz="2400" smtClean="0"/>
              <a:t>That govt should foster cooperation between competing groups, </a:t>
            </a:r>
          </a:p>
          <a:p>
            <a:pPr lvl="1" eaLnBrk="1" hangingPunct="1"/>
            <a:r>
              <a:rPr lang="en-US" altLang="en-US" sz="2400" smtClean="0"/>
              <a:t>That individuals, charities, and private organizations should help care for the less fortunate.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 </a:t>
            </a:r>
            <a:br>
              <a:rPr lang="en-US" altLang="en-US" sz="4000" b="1" smtClean="0"/>
            </a:br>
            <a:r>
              <a:rPr lang="en-US" altLang="en-US" sz="4000" b="1" smtClean="0"/>
              <a:t>MAIN IDEA QUESTIONS</a:t>
            </a:r>
            <a:endParaRPr lang="en-US" altLang="en-US" sz="4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 – Why do you think people blamed Hoover for the nation’s difficulties?</a:t>
            </a:r>
          </a:p>
          <a:p>
            <a:pPr lvl="1" eaLnBrk="1" hangingPunct="1"/>
            <a:r>
              <a:rPr lang="en-US" altLang="en-US" smtClean="0"/>
              <a:t>Americans look to their leaders for results, and Hoover wasn’t getting results.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 </a:t>
            </a:r>
            <a:br>
              <a:rPr lang="en-US" altLang="en-US" sz="4000" b="1" smtClean="0"/>
            </a:br>
            <a:r>
              <a:rPr lang="en-US" altLang="en-US" sz="4000" b="1" smtClean="0"/>
              <a:t>MAIN IDEA QUESTIONS</a:t>
            </a:r>
            <a:endParaRPr lang="en-US" altLang="en-US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 – What were some of the projects proposed by Hoover, and how effective were they?</a:t>
            </a:r>
          </a:p>
          <a:p>
            <a:pPr lvl="1" eaLnBrk="1" hangingPunct="1"/>
            <a:r>
              <a:rPr lang="en-US" altLang="en-US" sz="2400" smtClean="0"/>
              <a:t>Federal Farm Board; </a:t>
            </a:r>
          </a:p>
          <a:p>
            <a:pPr lvl="1" eaLnBrk="1" hangingPunct="1"/>
            <a:r>
              <a:rPr lang="en-US" altLang="en-US" sz="2400" smtClean="0"/>
              <a:t>National Credit Corporation; </a:t>
            </a:r>
          </a:p>
          <a:p>
            <a:pPr lvl="1" eaLnBrk="1" hangingPunct="1"/>
            <a:r>
              <a:rPr lang="en-US" altLang="en-US" sz="2400" smtClean="0"/>
              <a:t>Federal Loan Bank Act; </a:t>
            </a:r>
          </a:p>
          <a:p>
            <a:pPr lvl="1" eaLnBrk="1" hangingPunct="1"/>
            <a:r>
              <a:rPr lang="en-US" altLang="en-US" sz="2400" smtClean="0"/>
              <a:t>Reconstruction Finance Corporation.  </a:t>
            </a:r>
          </a:p>
          <a:p>
            <a:pPr lvl="1" eaLnBrk="1" hangingPunct="1"/>
            <a:r>
              <a:rPr lang="en-US" altLang="en-US" sz="2400" smtClean="0"/>
              <a:t>These projects and measures were not able to turn the economy around.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 </a:t>
            </a:r>
            <a:br>
              <a:rPr lang="en-US" altLang="en-US" sz="4000" b="1" smtClean="0"/>
            </a:br>
            <a:r>
              <a:rPr lang="en-US" altLang="en-US" sz="4000" b="1" smtClean="0"/>
              <a:t>MAIN IDEA QUESTIONS</a:t>
            </a:r>
            <a:endParaRPr lang="en-US" altLang="en-US" sz="40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 – What did the Bonus Army want?</a:t>
            </a:r>
          </a:p>
          <a:p>
            <a:pPr lvl="1" eaLnBrk="1" hangingPunct="1"/>
            <a:r>
              <a:rPr lang="en-US" altLang="en-US" smtClean="0"/>
              <a:t>As Veterans of WWI they had been promised a cash bonus.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705600" cy="1219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SECTION 3: HOOVER STRUGGLES WITH THE DEPRESSION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34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After the stock market crash, </a:t>
            </a:r>
            <a:r>
              <a:rPr lang="en-US" altLang="en-US" sz="2400" b="1" u="sng" smtClean="0"/>
              <a:t>President Hoover tried to reassure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He said, “Any lack of confidence in the economic future . . . Is foolish”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He recommended business as usual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Asked businesses not to lay off employees</a:t>
            </a:r>
          </a:p>
        </p:txBody>
      </p:sp>
      <p:pic>
        <p:nvPicPr>
          <p:cNvPr id="5124" name="Picture 6" descr="hoover4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684338" cy="1981200"/>
          </a:xfrm>
        </p:spPr>
      </p:pic>
      <p:pic>
        <p:nvPicPr>
          <p:cNvPr id="5125" name="Picture 7" descr="ho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438400"/>
            <a:ext cx="37163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7620000" y="5791200"/>
            <a:ext cx="914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Herbert Hoover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8305800" y="0"/>
            <a:ext cx="838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FF00"/>
                </a:solidFill>
                <a:sym typeface="Wingdings" panose="05000000000000000000" pitchFamily="2" charset="2"/>
              </a:rPr>
              <a:t>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HOOVER’S PHILOSOPHY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495800" cy="47244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Hoover was not quick to react</a:t>
            </a:r>
            <a:r>
              <a:rPr lang="en-US" altLang="en-US" sz="2400" b="1" smtClean="0"/>
              <a:t> to the depression</a:t>
            </a:r>
          </a:p>
          <a:p>
            <a:pPr eaLnBrk="1" hangingPunct="1"/>
            <a:r>
              <a:rPr lang="en-US" altLang="en-US" sz="2400" b="1" smtClean="0"/>
              <a:t>He believed in </a:t>
            </a:r>
            <a:r>
              <a:rPr lang="en-US" altLang="en-US" sz="2400" b="1" smtClean="0">
                <a:solidFill>
                  <a:srgbClr val="FF0000"/>
                </a:solidFill>
              </a:rPr>
              <a:t>“rugged individualism”</a:t>
            </a:r>
            <a:r>
              <a:rPr lang="en-US" altLang="en-US" sz="2400" b="1" smtClean="0"/>
              <a:t> – the idea that people succeed through their own efforts</a:t>
            </a:r>
          </a:p>
          <a:p>
            <a:pPr eaLnBrk="1" hangingPunct="1"/>
            <a:r>
              <a:rPr lang="en-US" altLang="en-US" sz="2400" b="1" smtClean="0"/>
              <a:t>People should take care of themselves, not depend on governmental hand-outs</a:t>
            </a:r>
          </a:p>
          <a:p>
            <a:pPr eaLnBrk="1" hangingPunct="1"/>
            <a:r>
              <a:rPr lang="en-US" altLang="en-US" sz="2400" b="1" smtClean="0"/>
              <a:t>He said people should </a:t>
            </a:r>
            <a:r>
              <a:rPr lang="en-US" altLang="en-US" sz="2400" b="1" smtClean="0">
                <a:solidFill>
                  <a:srgbClr val="FF0000"/>
                </a:solidFill>
              </a:rPr>
              <a:t>“pull themselves up by their bootstraps”</a:t>
            </a:r>
          </a:p>
        </p:txBody>
      </p:sp>
      <p:pic>
        <p:nvPicPr>
          <p:cNvPr id="20484" name="Picture 6" descr="help yourself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267200" cy="3994150"/>
          </a:xfrm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57200" y="6019800"/>
            <a:ext cx="403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Hoover believed it was the individuals job to take care of themselves, not the governments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Chapter 14: Section 3 </a:t>
            </a:r>
            <a:br>
              <a:rPr lang="en-US" altLang="en-US" sz="4000" b="1" smtClean="0"/>
            </a:br>
            <a:r>
              <a:rPr lang="en-US" altLang="en-US" sz="4000" b="1" smtClean="0"/>
              <a:t>Guided Reading Questions</a:t>
            </a:r>
            <a:endParaRPr lang="en-US" altLang="en-U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was Hoover’s philosophy of government?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He believed that a chief function of govt was to encourage voluntary cooperation among competing interest groups;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He believed that federal govt should guide relief measures but not directly participate in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HOOVER’S SUCCESSFUL DAM PROJECT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09800"/>
            <a:ext cx="4343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Hoover successfully organized and authorized the construction of the </a:t>
            </a:r>
            <a:r>
              <a:rPr lang="en-US" altLang="en-US" sz="2400" b="1" smtClean="0">
                <a:solidFill>
                  <a:srgbClr val="FF0000"/>
                </a:solidFill>
              </a:rPr>
              <a:t>Boulder Dam</a:t>
            </a:r>
            <a:r>
              <a:rPr lang="en-US" altLang="en-US" sz="2400" b="1" smtClean="0"/>
              <a:t> (Now called the Hoover Dam)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 The $700 million project was the </a:t>
            </a:r>
            <a:r>
              <a:rPr lang="en-US" altLang="en-US" sz="2400" b="1" smtClean="0">
                <a:solidFill>
                  <a:srgbClr val="FF0000"/>
                </a:solidFill>
              </a:rPr>
              <a:t>world’s tallest dam</a:t>
            </a:r>
            <a:r>
              <a:rPr lang="en-US" altLang="en-US" sz="2400" b="1" smtClean="0"/>
              <a:t> (726 feet) and the second largest (1,244 feet long)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The dam currently provides electricity, flood control and water for 7 western states</a:t>
            </a:r>
          </a:p>
        </p:txBody>
      </p:sp>
      <p:pic>
        <p:nvPicPr>
          <p:cNvPr id="52228" name="Picture 6" descr="hoover_map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175" y="1981200"/>
            <a:ext cx="4297363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oover 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Any dam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4276" name="Picture 4" descr="hydro-anim-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696200" cy="1219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HOOVER TAKES ACTION: TOO LITTLE TOO LATE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057400"/>
            <a:ext cx="426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Hoover gradually softened his position on government intervention in the economy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He created the </a:t>
            </a:r>
            <a:r>
              <a:rPr lang="en-US" altLang="en-US" sz="2000" b="1" smtClean="0">
                <a:solidFill>
                  <a:srgbClr val="FF0000"/>
                </a:solidFill>
              </a:rPr>
              <a:t>Federal Farm Board</a:t>
            </a:r>
            <a:r>
              <a:rPr lang="en-US" altLang="en-US" sz="2000" b="1" smtClean="0"/>
              <a:t> to help farmers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He also created the </a:t>
            </a:r>
            <a:r>
              <a:rPr lang="en-US" altLang="en-US" sz="2000" b="1" smtClean="0">
                <a:solidFill>
                  <a:srgbClr val="FF0000"/>
                </a:solidFill>
              </a:rPr>
              <a:t>National Credit Organization</a:t>
            </a:r>
            <a:r>
              <a:rPr lang="en-US" altLang="en-US" sz="2000" b="1" smtClean="0"/>
              <a:t> that helped smaller banks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His </a:t>
            </a:r>
            <a:r>
              <a:rPr lang="en-US" altLang="en-US" sz="2000" b="1" smtClean="0">
                <a:solidFill>
                  <a:srgbClr val="FF0000"/>
                </a:solidFill>
              </a:rPr>
              <a:t>Federal Home Loan Bank Act</a:t>
            </a:r>
            <a:r>
              <a:rPr lang="en-US" altLang="en-US" sz="2000" b="1" smtClean="0"/>
              <a:t> and </a:t>
            </a:r>
            <a:r>
              <a:rPr lang="en-US" altLang="en-US" sz="2000" b="1" smtClean="0">
                <a:solidFill>
                  <a:srgbClr val="FF0000"/>
                </a:solidFill>
              </a:rPr>
              <a:t>Reconstruction Finance Corp</a:t>
            </a:r>
            <a:r>
              <a:rPr lang="en-US" altLang="en-US" sz="2000" b="1" smtClean="0"/>
              <a:t> were two measures enacted to protect people’s homes and businesses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smtClean="0"/>
          </a:p>
        </p:txBody>
      </p:sp>
      <p:pic>
        <p:nvPicPr>
          <p:cNvPr id="55300" name="Picture 6" descr="too_lat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4343400" cy="2616200"/>
          </a:xfrm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3429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/>
              <a:t>Hoover’s flurry of activity came too late to save the economy or his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Legs">
  <a:themeElements>
    <a:clrScheme name="GrayLegs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GrayLe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yLegs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Legs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Leg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Legs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Legs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GrayLegs</Template>
  <TotalTime>769</TotalTime>
  <Words>1074</Words>
  <Application>Microsoft Office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GrayLegs</vt:lpstr>
      <vt:lpstr>THE GREAT DEPRESSION BEGINS</vt:lpstr>
      <vt:lpstr>Learning Objectives:  Section 3 - Hoover Struggles with the Depression </vt:lpstr>
      <vt:lpstr>SECTION 3: HOOVER STRUGGLES WITH THE DEPRESSION</vt:lpstr>
      <vt:lpstr>HOOVER’S PHILOSOPHY</vt:lpstr>
      <vt:lpstr>Chapter 14: Section 3  Guided Reading Questions</vt:lpstr>
      <vt:lpstr>HOOVER’S SUCCESSFUL DAM PROJECT</vt:lpstr>
      <vt:lpstr>PowerPoint Presentation</vt:lpstr>
      <vt:lpstr>PowerPoint Presentation</vt:lpstr>
      <vt:lpstr>HOOVER TAKES ACTION: TOO LITTLE TOO LATE</vt:lpstr>
      <vt:lpstr>Chapter 14: Section 3  Guided Reading Questions</vt:lpstr>
      <vt:lpstr>Chapter 14: Section 3  Guided Reading Questions</vt:lpstr>
      <vt:lpstr>Chapter 14: Section 3  Guided Reading Questions</vt:lpstr>
      <vt:lpstr>Chapter 14: Section 3  Guided Reading Questions</vt:lpstr>
      <vt:lpstr>Chapter 14: Section 3  Guided Reading Questions</vt:lpstr>
      <vt:lpstr>BONUS ARMY</vt:lpstr>
      <vt:lpstr>BONUS ARMY</vt:lpstr>
      <vt:lpstr>BONUS ARMY TURNED DOWN</vt:lpstr>
      <vt:lpstr>BONUS MARCHERS CLASH WITH SOLDIERS</vt:lpstr>
      <vt:lpstr>AMERICANS SHOCKED AT TREATMENT OF WWI VETS</vt:lpstr>
      <vt:lpstr>Chapter 14: Section 3  Guided Reading Questions</vt:lpstr>
      <vt:lpstr>Chapter 14: Section 3  Guided Reading Questions</vt:lpstr>
      <vt:lpstr>Chapter 14: Section 3   MAIN IDEA QUESTIONS</vt:lpstr>
      <vt:lpstr>PowerPoint Presentation</vt:lpstr>
      <vt:lpstr>Chapter 14: Section 3   MAIN IDEA QUESTIONS</vt:lpstr>
      <vt:lpstr>PowerPoint Presentation</vt:lpstr>
      <vt:lpstr>Chapter 14: Section 3   MAIN IDEA QUESTIONS</vt:lpstr>
      <vt:lpstr>Chapter 14: Section 3   MAIN IDEA QUESTIONS</vt:lpstr>
      <vt:lpstr>Chapter 14: Section 3   MAIN IDEA QUESTIONS</vt:lpstr>
      <vt:lpstr>Chapter 14: Section 3   MAIN IDEA QUESTIONS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BEGINS</dc:title>
  <dc:creator>MIKE SPINRAD</dc:creator>
  <cp:lastModifiedBy>MIKE SPINRAD</cp:lastModifiedBy>
  <cp:revision>24</cp:revision>
  <cp:lastPrinted>1601-01-01T00:00:00Z</cp:lastPrinted>
  <dcterms:created xsi:type="dcterms:W3CDTF">2005-02-13T16:35:39Z</dcterms:created>
  <dcterms:modified xsi:type="dcterms:W3CDTF">2016-01-14T21:43:08Z</dcterms:modified>
</cp:coreProperties>
</file>