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EDED"/>
          </a:solidFill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6D8"/>
          </a:solidFill>
        </a:fill>
      </a:tcStyle>
    </a:wholeTbl>
    <a:band2H>
      <a:tcTxStyle/>
      <a:tcStyle>
        <a:tcBdr/>
        <a:fill>
          <a:solidFill>
            <a:srgbClr val="E8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7A8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7A8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7A8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CDCF"/>
          </a:solidFill>
        </a:fill>
      </a:tcStyle>
    </a:wholeTbl>
    <a:band2H>
      <a:tcTxStyle/>
      <a:tcStyle>
        <a:tcBdr/>
        <a:fill>
          <a:solidFill>
            <a:srgbClr val="E8E8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435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435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B435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FCFC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FCFC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89" name="Shape 89"/>
          <p:cNvSpPr/>
          <p:nvPr/>
        </p:nvSpPr>
        <p:spPr>
          <a:xfrm>
            <a:off x="0" y="-1"/>
            <a:ext cx="9144000" cy="3723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391159" y="1370513"/>
            <a:ext cx="8351400" cy="548448"/>
          </a:xfrm>
          <a:prstGeom prst="rect">
            <a:avLst/>
          </a:prstGeom>
        </p:spPr>
        <p:txBody>
          <a:bodyPr/>
          <a:lstStyle/>
          <a:p>
            <a:pPr lvl="0"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03760" y="1918960"/>
            <a:ext cx="8342402" cy="469250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2400" i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2258799" y="1912667"/>
            <a:ext cx="4621801" cy="10800"/>
          </a:xfrm>
          <a:prstGeom prst="line">
            <a:avLst/>
          </a:prstGeom>
          <a:ln w="25400" cap="rnd">
            <a:solidFill>
              <a:srgbClr val="94AE8E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3030297"/>
            <a:ext cx="9144000" cy="795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21558" y="661"/>
                </a:lnTo>
                <a:lnTo>
                  <a:pt x="21600" y="19540"/>
                </a:lnTo>
                <a:lnTo>
                  <a:pt x="21076" y="21600"/>
                </a:lnTo>
                <a:lnTo>
                  <a:pt x="20486" y="19369"/>
                </a:lnTo>
                <a:lnTo>
                  <a:pt x="19959" y="21202"/>
                </a:lnTo>
                <a:lnTo>
                  <a:pt x="19394" y="19528"/>
                </a:lnTo>
                <a:lnTo>
                  <a:pt x="18842" y="21122"/>
                </a:lnTo>
                <a:lnTo>
                  <a:pt x="18277" y="19289"/>
                </a:lnTo>
                <a:lnTo>
                  <a:pt x="17724" y="21202"/>
                </a:lnTo>
                <a:lnTo>
                  <a:pt x="17172" y="19369"/>
                </a:lnTo>
                <a:lnTo>
                  <a:pt x="16607" y="21202"/>
                </a:lnTo>
                <a:lnTo>
                  <a:pt x="16055" y="19210"/>
                </a:lnTo>
                <a:lnTo>
                  <a:pt x="15515" y="21202"/>
                </a:lnTo>
                <a:lnTo>
                  <a:pt x="14963" y="19210"/>
                </a:lnTo>
                <a:lnTo>
                  <a:pt x="14410" y="21281"/>
                </a:lnTo>
                <a:lnTo>
                  <a:pt x="13858" y="19210"/>
                </a:lnTo>
                <a:lnTo>
                  <a:pt x="13306" y="21361"/>
                </a:lnTo>
                <a:lnTo>
                  <a:pt x="12728" y="19289"/>
                </a:lnTo>
                <a:lnTo>
                  <a:pt x="12176" y="21361"/>
                </a:lnTo>
                <a:lnTo>
                  <a:pt x="11624" y="19449"/>
                </a:lnTo>
                <a:lnTo>
                  <a:pt x="11071" y="21441"/>
                </a:lnTo>
                <a:lnTo>
                  <a:pt x="10507" y="19369"/>
                </a:lnTo>
                <a:lnTo>
                  <a:pt x="9967" y="21520"/>
                </a:lnTo>
                <a:lnTo>
                  <a:pt x="9402" y="19210"/>
                </a:lnTo>
                <a:lnTo>
                  <a:pt x="8850" y="21441"/>
                </a:lnTo>
                <a:lnTo>
                  <a:pt x="8297" y="19369"/>
                </a:lnTo>
                <a:lnTo>
                  <a:pt x="7758" y="21441"/>
                </a:lnTo>
                <a:lnTo>
                  <a:pt x="7193" y="19449"/>
                </a:lnTo>
                <a:lnTo>
                  <a:pt x="6628" y="21441"/>
                </a:lnTo>
                <a:lnTo>
                  <a:pt x="6075" y="19449"/>
                </a:lnTo>
                <a:lnTo>
                  <a:pt x="5536" y="21441"/>
                </a:lnTo>
                <a:lnTo>
                  <a:pt x="4971" y="19369"/>
                </a:lnTo>
                <a:lnTo>
                  <a:pt x="4406" y="21520"/>
                </a:lnTo>
                <a:lnTo>
                  <a:pt x="3854" y="19210"/>
                </a:lnTo>
                <a:lnTo>
                  <a:pt x="3314" y="21520"/>
                </a:lnTo>
                <a:lnTo>
                  <a:pt x="2749" y="19369"/>
                </a:lnTo>
                <a:lnTo>
                  <a:pt x="2209" y="21520"/>
                </a:lnTo>
                <a:lnTo>
                  <a:pt x="1644" y="19369"/>
                </a:lnTo>
                <a:lnTo>
                  <a:pt x="1080" y="21441"/>
                </a:lnTo>
                <a:lnTo>
                  <a:pt x="515" y="19369"/>
                </a:lnTo>
                <a:lnTo>
                  <a:pt x="0" y="21520"/>
                </a:lnTo>
                <a:cubicBezTo>
                  <a:pt x="7" y="14347"/>
                  <a:pt x="14" y="7173"/>
                  <a:pt x="21" y="0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40" name="Shape 140"/>
          <p:cNvSpPr/>
          <p:nvPr/>
        </p:nvSpPr>
        <p:spPr>
          <a:xfrm>
            <a:off x="0" y="-1"/>
            <a:ext cx="4456799" cy="47088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3433" y="3759779"/>
            <a:ext cx="4453251" cy="1033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19943"/>
                </a:moveTo>
                <a:lnTo>
                  <a:pt x="20465" y="21600"/>
                </a:lnTo>
                <a:lnTo>
                  <a:pt x="19305" y="19820"/>
                </a:lnTo>
                <a:lnTo>
                  <a:pt x="18171" y="21539"/>
                </a:lnTo>
                <a:lnTo>
                  <a:pt x="17037" y="19943"/>
                </a:lnTo>
                <a:lnTo>
                  <a:pt x="15929" y="21539"/>
                </a:lnTo>
                <a:lnTo>
                  <a:pt x="14769" y="20004"/>
                </a:lnTo>
                <a:lnTo>
                  <a:pt x="13609" y="21539"/>
                </a:lnTo>
                <a:lnTo>
                  <a:pt x="12475" y="20004"/>
                </a:lnTo>
                <a:lnTo>
                  <a:pt x="11367" y="21539"/>
                </a:lnTo>
                <a:lnTo>
                  <a:pt x="10207" y="19943"/>
                </a:lnTo>
                <a:lnTo>
                  <a:pt x="9047" y="21600"/>
                </a:lnTo>
                <a:lnTo>
                  <a:pt x="7913" y="19820"/>
                </a:lnTo>
                <a:lnTo>
                  <a:pt x="6805" y="21600"/>
                </a:lnTo>
                <a:lnTo>
                  <a:pt x="5645" y="19943"/>
                </a:lnTo>
                <a:lnTo>
                  <a:pt x="4536" y="21600"/>
                </a:lnTo>
                <a:lnTo>
                  <a:pt x="3377" y="19943"/>
                </a:lnTo>
                <a:lnTo>
                  <a:pt x="2217" y="21539"/>
                </a:lnTo>
                <a:lnTo>
                  <a:pt x="1057" y="19943"/>
                </a:lnTo>
                <a:lnTo>
                  <a:pt x="0" y="21600"/>
                </a:lnTo>
                <a:cubicBezTo>
                  <a:pt x="0" y="14400"/>
                  <a:pt x="0" y="7200"/>
                  <a:pt x="0" y="0"/>
                </a:cubicBezTo>
                <a:lnTo>
                  <a:pt x="21600" y="0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09698" y="744077"/>
            <a:ext cx="3660001" cy="1"/>
          </a:xfrm>
          <a:prstGeom prst="line">
            <a:avLst/>
          </a:prstGeom>
          <a:ln w="25400" cap="rnd">
            <a:solidFill>
              <a:srgbClr val="94AE8E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550800" cy="3943350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0"/>
            <a:ext cx="3550800" cy="884042"/>
          </a:xfrm>
          <a:prstGeom prst="rect">
            <a:avLst/>
          </a:prstGeom>
        </p:spPr>
        <p:txBody>
          <a:bodyPr/>
          <a:lstStyle/>
          <a:p>
            <a:pPr lvl="0">
              <a:defRPr sz="2400"/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87" name="Shape 187"/>
          <p:cNvSpPr/>
          <p:nvPr/>
        </p:nvSpPr>
        <p:spPr>
          <a:xfrm>
            <a:off x="0" y="0"/>
            <a:ext cx="9144000" cy="937199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0" y="226265"/>
            <a:ext cx="9144000" cy="795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21558" y="661"/>
                </a:lnTo>
                <a:lnTo>
                  <a:pt x="21600" y="19540"/>
                </a:lnTo>
                <a:lnTo>
                  <a:pt x="21076" y="21600"/>
                </a:lnTo>
                <a:lnTo>
                  <a:pt x="20486" y="19369"/>
                </a:lnTo>
                <a:lnTo>
                  <a:pt x="19959" y="21202"/>
                </a:lnTo>
                <a:lnTo>
                  <a:pt x="19394" y="19528"/>
                </a:lnTo>
                <a:lnTo>
                  <a:pt x="18842" y="21122"/>
                </a:lnTo>
                <a:lnTo>
                  <a:pt x="18277" y="19289"/>
                </a:lnTo>
                <a:lnTo>
                  <a:pt x="17724" y="21202"/>
                </a:lnTo>
                <a:lnTo>
                  <a:pt x="17172" y="19369"/>
                </a:lnTo>
                <a:lnTo>
                  <a:pt x="16607" y="21202"/>
                </a:lnTo>
                <a:lnTo>
                  <a:pt x="16055" y="19210"/>
                </a:lnTo>
                <a:lnTo>
                  <a:pt x="15515" y="21202"/>
                </a:lnTo>
                <a:lnTo>
                  <a:pt x="14963" y="19210"/>
                </a:lnTo>
                <a:lnTo>
                  <a:pt x="14410" y="21281"/>
                </a:lnTo>
                <a:lnTo>
                  <a:pt x="13858" y="19210"/>
                </a:lnTo>
                <a:lnTo>
                  <a:pt x="13306" y="21361"/>
                </a:lnTo>
                <a:lnTo>
                  <a:pt x="12728" y="19289"/>
                </a:lnTo>
                <a:lnTo>
                  <a:pt x="12176" y="21361"/>
                </a:lnTo>
                <a:lnTo>
                  <a:pt x="11624" y="19449"/>
                </a:lnTo>
                <a:lnTo>
                  <a:pt x="11071" y="21441"/>
                </a:lnTo>
                <a:lnTo>
                  <a:pt x="10507" y="19369"/>
                </a:lnTo>
                <a:lnTo>
                  <a:pt x="9967" y="21520"/>
                </a:lnTo>
                <a:lnTo>
                  <a:pt x="9402" y="19210"/>
                </a:lnTo>
                <a:lnTo>
                  <a:pt x="8850" y="21441"/>
                </a:lnTo>
                <a:lnTo>
                  <a:pt x="8297" y="19369"/>
                </a:lnTo>
                <a:lnTo>
                  <a:pt x="7758" y="21441"/>
                </a:lnTo>
                <a:lnTo>
                  <a:pt x="7193" y="19449"/>
                </a:lnTo>
                <a:lnTo>
                  <a:pt x="6628" y="21441"/>
                </a:lnTo>
                <a:lnTo>
                  <a:pt x="6075" y="19449"/>
                </a:lnTo>
                <a:lnTo>
                  <a:pt x="5536" y="21441"/>
                </a:lnTo>
                <a:lnTo>
                  <a:pt x="4971" y="19369"/>
                </a:lnTo>
                <a:lnTo>
                  <a:pt x="4406" y="21520"/>
                </a:lnTo>
                <a:lnTo>
                  <a:pt x="3854" y="19210"/>
                </a:lnTo>
                <a:lnTo>
                  <a:pt x="3314" y="21520"/>
                </a:lnTo>
                <a:lnTo>
                  <a:pt x="2749" y="19369"/>
                </a:lnTo>
                <a:lnTo>
                  <a:pt x="2209" y="21520"/>
                </a:lnTo>
                <a:lnTo>
                  <a:pt x="1644" y="19369"/>
                </a:lnTo>
                <a:lnTo>
                  <a:pt x="1080" y="21441"/>
                </a:lnTo>
                <a:lnTo>
                  <a:pt x="515" y="19369"/>
                </a:lnTo>
                <a:lnTo>
                  <a:pt x="0" y="21520"/>
                </a:lnTo>
                <a:cubicBezTo>
                  <a:pt x="7" y="14347"/>
                  <a:pt x="14" y="7173"/>
                  <a:pt x="21" y="0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9" name="Shape 189"/>
          <p:cNvSpPr/>
          <p:nvPr/>
        </p:nvSpPr>
        <p:spPr>
          <a:xfrm flipV="1">
            <a:off x="2258963" y="783856"/>
            <a:ext cx="4602301" cy="6900"/>
          </a:xfrm>
          <a:prstGeom prst="line">
            <a:avLst/>
          </a:prstGeom>
          <a:ln w="25400" cap="rnd">
            <a:solidFill>
              <a:srgbClr val="94AE8E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2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193" name="Shape 193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33" name="Shape 233"/>
          <p:cNvSpPr/>
          <p:nvPr/>
        </p:nvSpPr>
        <p:spPr>
          <a:xfrm rot="10800000">
            <a:off x="-5938" y="4110401"/>
            <a:ext cx="4453251" cy="1033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19943"/>
                </a:moveTo>
                <a:lnTo>
                  <a:pt x="20465" y="21600"/>
                </a:lnTo>
                <a:lnTo>
                  <a:pt x="19305" y="19820"/>
                </a:lnTo>
                <a:lnTo>
                  <a:pt x="18171" y="21539"/>
                </a:lnTo>
                <a:lnTo>
                  <a:pt x="17037" y="19943"/>
                </a:lnTo>
                <a:lnTo>
                  <a:pt x="15929" y="21539"/>
                </a:lnTo>
                <a:lnTo>
                  <a:pt x="14769" y="20004"/>
                </a:lnTo>
                <a:lnTo>
                  <a:pt x="13609" y="21539"/>
                </a:lnTo>
                <a:lnTo>
                  <a:pt x="12475" y="20004"/>
                </a:lnTo>
                <a:lnTo>
                  <a:pt x="11367" y="21539"/>
                </a:lnTo>
                <a:lnTo>
                  <a:pt x="10207" y="19943"/>
                </a:lnTo>
                <a:lnTo>
                  <a:pt x="9047" y="21600"/>
                </a:lnTo>
                <a:lnTo>
                  <a:pt x="7913" y="19820"/>
                </a:lnTo>
                <a:lnTo>
                  <a:pt x="6805" y="21600"/>
                </a:lnTo>
                <a:lnTo>
                  <a:pt x="5645" y="19943"/>
                </a:lnTo>
                <a:lnTo>
                  <a:pt x="4536" y="21600"/>
                </a:lnTo>
                <a:lnTo>
                  <a:pt x="3377" y="19943"/>
                </a:lnTo>
                <a:lnTo>
                  <a:pt x="2217" y="21539"/>
                </a:lnTo>
                <a:lnTo>
                  <a:pt x="1057" y="19943"/>
                </a:lnTo>
                <a:lnTo>
                  <a:pt x="0" y="21600"/>
                </a:lnTo>
                <a:cubicBezTo>
                  <a:pt x="0" y="14400"/>
                  <a:pt x="0" y="7200"/>
                  <a:pt x="0" y="0"/>
                </a:cubicBezTo>
                <a:lnTo>
                  <a:pt x="21600" y="0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88491" y="4409676"/>
            <a:ext cx="3708600" cy="3601"/>
          </a:xfrm>
          <a:prstGeom prst="line">
            <a:avLst/>
          </a:prstGeom>
          <a:ln w="25400" cap="rnd">
            <a:solidFill>
              <a:srgbClr val="94AE8E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388492" y="4493759"/>
            <a:ext cx="3644401" cy="649742"/>
          </a:xfrm>
          <a:prstGeom prst="rect">
            <a:avLst/>
          </a:prstGeom>
        </p:spPr>
        <p:txBody>
          <a:bodyPr/>
          <a:lstStyle/>
          <a:p>
            <a:pPr lvl="0">
              <a:defRPr i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7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0" y="6209"/>
            <a:ext cx="9144065" cy="5137200"/>
            <a:chOff x="0" y="0"/>
            <a:chExt cx="9144064" cy="5137199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23483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46967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70451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93935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11741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40903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164387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187871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11355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48390" y="0"/>
              <a:ext cx="220198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83227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8180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05290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8774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52258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75742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99226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22710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46194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69677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93161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516645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40129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563613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587097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10581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34065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657549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6810330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045169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280008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51484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749685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984524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219363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454202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89041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923866" y="0"/>
              <a:ext cx="220199" cy="5137200"/>
            </a:xfrm>
            <a:prstGeom prst="rect">
              <a:avLst/>
            </a:prstGeom>
            <a:gradFill flip="none" rotWithShape="1"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2" name="Shape 42"/>
          <p:cNvSpPr/>
          <p:nvPr/>
        </p:nvSpPr>
        <p:spPr>
          <a:xfrm>
            <a:off x="0" y="0"/>
            <a:ext cx="9144000" cy="937199"/>
          </a:xfrm>
          <a:prstGeom prst="rect">
            <a:avLst/>
          </a:prstGeom>
          <a:solidFill>
            <a:srgbClr val="0C0C0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226265"/>
            <a:ext cx="9144000" cy="795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21558" y="661"/>
                </a:lnTo>
                <a:lnTo>
                  <a:pt x="21600" y="19540"/>
                </a:lnTo>
                <a:lnTo>
                  <a:pt x="21076" y="21600"/>
                </a:lnTo>
                <a:lnTo>
                  <a:pt x="20486" y="19369"/>
                </a:lnTo>
                <a:lnTo>
                  <a:pt x="19959" y="21202"/>
                </a:lnTo>
                <a:lnTo>
                  <a:pt x="19394" y="19528"/>
                </a:lnTo>
                <a:lnTo>
                  <a:pt x="18842" y="21122"/>
                </a:lnTo>
                <a:lnTo>
                  <a:pt x="18277" y="19289"/>
                </a:lnTo>
                <a:lnTo>
                  <a:pt x="17724" y="21202"/>
                </a:lnTo>
                <a:lnTo>
                  <a:pt x="17172" y="19369"/>
                </a:lnTo>
                <a:lnTo>
                  <a:pt x="16607" y="21202"/>
                </a:lnTo>
                <a:lnTo>
                  <a:pt x="16055" y="19210"/>
                </a:lnTo>
                <a:lnTo>
                  <a:pt x="15515" y="21202"/>
                </a:lnTo>
                <a:lnTo>
                  <a:pt x="14963" y="19210"/>
                </a:lnTo>
                <a:lnTo>
                  <a:pt x="14410" y="21281"/>
                </a:lnTo>
                <a:lnTo>
                  <a:pt x="13858" y="19210"/>
                </a:lnTo>
                <a:lnTo>
                  <a:pt x="13306" y="21361"/>
                </a:lnTo>
                <a:lnTo>
                  <a:pt x="12728" y="19289"/>
                </a:lnTo>
                <a:lnTo>
                  <a:pt x="12176" y="21361"/>
                </a:lnTo>
                <a:lnTo>
                  <a:pt x="11624" y="19449"/>
                </a:lnTo>
                <a:lnTo>
                  <a:pt x="11071" y="21441"/>
                </a:lnTo>
                <a:lnTo>
                  <a:pt x="10507" y="19369"/>
                </a:lnTo>
                <a:lnTo>
                  <a:pt x="9967" y="21520"/>
                </a:lnTo>
                <a:lnTo>
                  <a:pt x="9402" y="19210"/>
                </a:lnTo>
                <a:lnTo>
                  <a:pt x="8850" y="21441"/>
                </a:lnTo>
                <a:lnTo>
                  <a:pt x="8297" y="19369"/>
                </a:lnTo>
                <a:lnTo>
                  <a:pt x="7758" y="21441"/>
                </a:lnTo>
                <a:lnTo>
                  <a:pt x="7193" y="19449"/>
                </a:lnTo>
                <a:lnTo>
                  <a:pt x="6628" y="21441"/>
                </a:lnTo>
                <a:lnTo>
                  <a:pt x="6075" y="19449"/>
                </a:lnTo>
                <a:lnTo>
                  <a:pt x="5536" y="21441"/>
                </a:lnTo>
                <a:lnTo>
                  <a:pt x="4971" y="19369"/>
                </a:lnTo>
                <a:lnTo>
                  <a:pt x="4406" y="21520"/>
                </a:lnTo>
                <a:lnTo>
                  <a:pt x="3854" y="19210"/>
                </a:lnTo>
                <a:lnTo>
                  <a:pt x="3314" y="21520"/>
                </a:lnTo>
                <a:lnTo>
                  <a:pt x="2749" y="19369"/>
                </a:lnTo>
                <a:lnTo>
                  <a:pt x="2209" y="21520"/>
                </a:lnTo>
                <a:lnTo>
                  <a:pt x="1644" y="19369"/>
                </a:lnTo>
                <a:lnTo>
                  <a:pt x="1080" y="21441"/>
                </a:lnTo>
                <a:lnTo>
                  <a:pt x="515" y="19369"/>
                </a:lnTo>
                <a:lnTo>
                  <a:pt x="0" y="21520"/>
                </a:lnTo>
                <a:cubicBezTo>
                  <a:pt x="7" y="14347"/>
                  <a:pt x="14" y="7173"/>
                  <a:pt x="21" y="0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4" name="Shape 44"/>
          <p:cNvSpPr/>
          <p:nvPr/>
        </p:nvSpPr>
        <p:spPr>
          <a:xfrm flipV="1">
            <a:off x="2258963" y="783856"/>
            <a:ext cx="4602301" cy="6900"/>
          </a:xfrm>
          <a:prstGeom prst="line">
            <a:avLst/>
          </a:prstGeom>
          <a:ln w="25400" cap="rnd">
            <a:solidFill>
              <a:srgbClr val="94AE8E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042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556790" y="4757131"/>
            <a:ext cx="548700" cy="379038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>
            <a:spAutoFit/>
          </a:bodyPr>
          <a:lstStyle>
            <a:lvl1pPr algn="r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defRPr sz="1400">
          <a:latin typeface="Times New Roman"/>
          <a:ea typeface="Times New Roman"/>
          <a:cs typeface="Times New Roman"/>
          <a:sym typeface="Times New Roman"/>
        </a:defRPr>
      </a:lvl1pPr>
      <a:lvl2pPr>
        <a:defRPr sz="1400">
          <a:latin typeface="Times New Roman"/>
          <a:ea typeface="Times New Roman"/>
          <a:cs typeface="Times New Roman"/>
          <a:sym typeface="Times New Roman"/>
        </a:defRPr>
      </a:lvl2pPr>
      <a:lvl3pPr>
        <a:defRPr sz="1400">
          <a:latin typeface="Times New Roman"/>
          <a:ea typeface="Times New Roman"/>
          <a:cs typeface="Times New Roman"/>
          <a:sym typeface="Times New Roman"/>
        </a:defRPr>
      </a:lvl3pPr>
      <a:lvl4pPr>
        <a:defRPr sz="1400">
          <a:latin typeface="Times New Roman"/>
          <a:ea typeface="Times New Roman"/>
          <a:cs typeface="Times New Roman"/>
          <a:sym typeface="Times New Roman"/>
        </a:defRPr>
      </a:lvl4pPr>
      <a:lvl5pPr>
        <a:defRPr sz="1400">
          <a:latin typeface="Times New Roman"/>
          <a:ea typeface="Times New Roman"/>
          <a:cs typeface="Times New Roman"/>
          <a:sym typeface="Times New Roman"/>
        </a:defRPr>
      </a:lvl5pPr>
      <a:lvl6pPr>
        <a:defRPr sz="1400">
          <a:latin typeface="Times New Roman"/>
          <a:ea typeface="Times New Roman"/>
          <a:cs typeface="Times New Roman"/>
          <a:sym typeface="Times New Roman"/>
        </a:defRPr>
      </a:lvl6pPr>
      <a:lvl7pPr>
        <a:defRPr sz="1400">
          <a:latin typeface="Times New Roman"/>
          <a:ea typeface="Times New Roman"/>
          <a:cs typeface="Times New Roman"/>
          <a:sym typeface="Times New Roman"/>
        </a:defRPr>
      </a:lvl7pPr>
      <a:lvl8pPr>
        <a:defRPr sz="1400">
          <a:latin typeface="Times New Roman"/>
          <a:ea typeface="Times New Roman"/>
          <a:cs typeface="Times New Roman"/>
          <a:sym typeface="Times New Roman"/>
        </a:defRPr>
      </a:lvl8pPr>
      <a:lvl9pPr>
        <a:defRPr sz="14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docs.google.com/presentation/d/1odi4b2-l0DxijMs0VfXLY5AzylxG9bZyd4A_45S1oBM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09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566" y="0"/>
            <a:ext cx="9120435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457200" y="957333"/>
            <a:ext cx="8229600" cy="30096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Chapter 19</a:t>
            </a:r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xfrm>
            <a:off x="403760" y="1982435"/>
            <a:ext cx="8342402" cy="342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448055">
              <a:defRPr sz="1176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176" i="1">
                <a:solidFill>
                  <a:srgbClr val="FFFFFF"/>
                </a:solidFill>
              </a:rPr>
              <a:t>Consumer Behavior and Utility Maximization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Algebraically 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457200" y="1513199"/>
            <a:ext cx="8229600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sz="3000" u="sng"/>
              <a:t>MU of product A </a:t>
            </a:r>
            <a:r>
              <a:rPr sz="3000"/>
              <a:t>= </a:t>
            </a:r>
            <a:r>
              <a:rPr sz="3000" u="sng"/>
              <a:t>MU of Product B</a:t>
            </a:r>
          </a:p>
          <a:p>
            <a:pPr lvl="0" indent="457200" algn="ctr">
              <a:defRPr sz="1800"/>
            </a:pPr>
            <a:r>
              <a:rPr sz="3000"/>
              <a:t>Price of A				Price of B</a:t>
            </a:r>
          </a:p>
          <a:p>
            <a:pPr lvl="0" indent="457200" algn="ctr">
              <a:defRPr sz="1800"/>
            </a:pPr>
            <a:endParaRPr sz="3000"/>
          </a:p>
          <a:p>
            <a:pPr lvl="0" indent="457200" algn="ctr">
              <a:defRPr sz="1800"/>
            </a:pPr>
            <a:r>
              <a:rPr sz="3000"/>
              <a:t>if one side is less than other, consumer should allocate more money to that side and less to other to achieve equality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/>
            </a:lvl1pPr>
          </a:lstStyle>
          <a:p>
            <a:pPr lvl="0">
              <a:defRPr sz="1800"/>
            </a:pPr>
            <a:r>
              <a:rPr sz="3600"/>
              <a:t>Utility Maximization and Demand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idx="1"/>
          </p:nvPr>
        </p:nvSpPr>
        <p:spPr>
          <a:xfrm>
            <a:off x="3863724" y="1200150"/>
            <a:ext cx="5280302" cy="3725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667657" lvl="0" indent="-578757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200"/>
              <a:t>The demand curve shows the amount of a unit that is demanded at each price to achieve maximum utility. </a:t>
            </a:r>
          </a:p>
          <a:p>
            <a:pPr marL="667657" lvl="0" indent="-578757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200"/>
              <a:t>For example, for unit B at P1 of $2, 4 burritos would be demanded but if the price dropped to P2 of $1 6 burritos would be demanded</a:t>
            </a:r>
          </a:p>
          <a:p>
            <a:pPr marL="667657" lvl="0" indent="-578757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200"/>
              <a:t>As price drops, more quantity is demanded because a consumer therefore has more money to spend on the product</a:t>
            </a:r>
          </a:p>
        </p:txBody>
      </p:sp>
      <p:pic>
        <p:nvPicPr>
          <p:cNvPr id="327" name="image05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00150"/>
            <a:ext cx="3863726" cy="3943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06.jpg"/>
          <p:cNvPicPr/>
          <p:nvPr/>
        </p:nvPicPr>
        <p:blipFill>
          <a:blip r:embed="rId2" cstate="print">
            <a:alphaModFix amt="30000"/>
            <a:extLst/>
          </a:blip>
          <a:stretch>
            <a:fillRect/>
          </a:stretch>
        </p:blipFill>
        <p:spPr>
          <a:xfrm>
            <a:off x="6873875" y="1200150"/>
            <a:ext cx="1404574" cy="1974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06.jpg"/>
          <p:cNvPicPr/>
          <p:nvPr/>
        </p:nvPicPr>
        <p:blipFill>
          <a:blip r:embed="rId3" cstate="print">
            <a:alphaModFix amt="30000"/>
            <a:extLst/>
          </a:blip>
          <a:stretch>
            <a:fillRect/>
          </a:stretch>
        </p:blipFill>
        <p:spPr>
          <a:xfrm>
            <a:off x="4241748" y="2852074"/>
            <a:ext cx="1630025" cy="229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06.jpg"/>
          <p:cNvPicPr/>
          <p:nvPr/>
        </p:nvPicPr>
        <p:blipFill>
          <a:blip r:embed="rId4" cstate="print">
            <a:alphaModFix amt="30000"/>
            <a:extLst/>
          </a:blip>
          <a:stretch>
            <a:fillRect/>
          </a:stretch>
        </p:blipFill>
        <p:spPr>
          <a:xfrm>
            <a:off x="2206274" y="1200150"/>
            <a:ext cx="1194275" cy="167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06.jpg"/>
          <p:cNvPicPr/>
          <p:nvPr/>
        </p:nvPicPr>
        <p:blipFill>
          <a:blip r:embed="rId5" cstate="print">
            <a:alphaModFix amt="30000"/>
            <a:extLst/>
          </a:blip>
          <a:stretch>
            <a:fillRect/>
          </a:stretch>
        </p:blipFill>
        <p:spPr>
          <a:xfrm>
            <a:off x="0" y="2894125"/>
            <a:ext cx="1570200" cy="2207326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Income Effect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377750" y="1200149"/>
            <a:ext cx="8229601" cy="3870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★"/>
              <a:defRPr sz="1800"/>
            </a:pPr>
            <a:r>
              <a:rPr sz="2400"/>
              <a:t>Income effect is the impact that a change in the price of a product has on a consumer’s real income and consequently on the quantity demanded of that good. 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★"/>
              <a:defRPr sz="1800"/>
            </a:pPr>
            <a:r>
              <a:rPr sz="2400"/>
              <a:t>In the example of a price decline from $2 to $1 for unit B, a consumer would then be able to purchase 4 burritos for only $4 instead of $8. The consumer then has an extra $4 that increases real income. 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★"/>
              <a:defRPr sz="1800"/>
            </a:pPr>
            <a:r>
              <a:rPr sz="2400"/>
              <a:t>The income effect is the extra amount of B a consumer decides to purchase because the decline in the price of B raised their real income</a:t>
            </a:r>
          </a:p>
        </p:txBody>
      </p:sp>
      <p:pic>
        <p:nvPicPr>
          <p:cNvPr id="335" name="image06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205975"/>
            <a:ext cx="707207" cy="99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06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436799" y="205975"/>
            <a:ext cx="707201" cy="99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Substitution Effect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400"/>
              <a:t>Substitution Effect is the impact that a change in a product’s price has on its relative expensiveness and consequently on the quantity demanded. 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400"/>
              <a:t>When the price of unit B, burritos, decreases the last dollar spent on B yields 16 utils while the last dollar spent on A yields only 8 utils. Therefore we are out of equilibrium 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●"/>
              <a:defRPr sz="1800"/>
            </a:pPr>
            <a:r>
              <a:rPr sz="2400"/>
              <a:t>A switching of purchases from A to B is needed to restore equilibrium; a substitution of now cheaper B for A will occur when the price of B drops.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Real Life Applications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2085925" y="1200150"/>
            <a:ext cx="7058098" cy="3725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29342" lvl="0" indent="-653142">
              <a:buClr>
                <a:srgbClr val="000000"/>
              </a:buClr>
              <a:buSzPct val="100000"/>
              <a:buAutoNum type="arabicPeriod"/>
              <a:defRPr sz="1800"/>
            </a:pPr>
            <a:r>
              <a:rPr sz="2400"/>
              <a:t>Many consumers substitute DVD players for VC players because of increased utility.</a:t>
            </a:r>
          </a:p>
          <a:p>
            <a:pPr lvl="0">
              <a:defRPr sz="1800"/>
            </a:pPr>
            <a:endParaRPr sz="2400"/>
          </a:p>
          <a:p>
            <a:pPr marL="729342" lvl="0" indent="-653142">
              <a:buClr>
                <a:srgbClr val="000000"/>
              </a:buClr>
              <a:buSzPct val="100000"/>
              <a:buAutoNum type="arabicPeriod"/>
              <a:defRPr sz="1800"/>
            </a:pPr>
            <a:r>
              <a:rPr sz="2400"/>
              <a:t>The diamond-water paradox: water has a low marginal utility but diamonds have a high one.</a:t>
            </a:r>
          </a:p>
          <a:p>
            <a:pPr lvl="0">
              <a:defRPr sz="1800"/>
            </a:pPr>
            <a:endParaRPr sz="2400"/>
          </a:p>
          <a:p>
            <a:pPr marL="729342" lvl="0" indent="-653142">
              <a:buClr>
                <a:srgbClr val="000000"/>
              </a:buClr>
              <a:buSzPct val="100000"/>
              <a:buAutoNum type="arabicPeriod"/>
              <a:defRPr sz="1800"/>
            </a:pPr>
            <a:r>
              <a:rPr sz="2400"/>
              <a:t>Non-cash gifts have less utility than cash gifts because the buyers do not have the same tastes as the recipients. </a:t>
            </a:r>
          </a:p>
        </p:txBody>
      </p:sp>
      <p:pic>
        <p:nvPicPr>
          <p:cNvPr id="343" name="image20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909200"/>
            <a:ext cx="1153451" cy="123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18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2235536"/>
            <a:ext cx="1631722" cy="1864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22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913623"/>
            <a:ext cx="1890852" cy="132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400"/>
              <a:t>Jeopardy Game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xfrm>
            <a:off x="2516999" y="1068949"/>
            <a:ext cx="6627002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hlinkClick r:id="rId2"/>
              </a:defRPr>
            </a:lvl1pPr>
          </a:lstStyle>
          <a:p>
            <a:pPr lvl="0">
              <a:defRPr sz="1800"/>
            </a:pPr>
            <a:r>
              <a:rPr sz="3000">
                <a:hlinkClick r:id="rId2"/>
              </a:rPr>
              <a:t>https://docs.google.com/presentation/d/1odi4b2-l0DxijMs0VfXLY5AzylxG9bZyd4A_45S1oBM/edit#slide=id.g2af4f3288_042</a:t>
            </a:r>
          </a:p>
        </p:txBody>
      </p:sp>
      <p:pic>
        <p:nvPicPr>
          <p:cNvPr id="349" name="image23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2223174"/>
            <a:ext cx="2400800" cy="2920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17.g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00799" y="3056750"/>
            <a:ext cx="2685551" cy="208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21.gi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86350" y="3056750"/>
            <a:ext cx="4057650" cy="208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19.g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13324"/>
            <a:ext cx="2400800" cy="220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498325" y="1308499"/>
            <a:ext cx="8229601" cy="3675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Utility - the satisfaction one gets from consuming a product; subjective; measured in utils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Total Utility - total amount of satisfaction derived from consuming specific quantity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Marginal Utility - extra satisfaction derived from consuming an additional unit, change in total utility</a:t>
            </a:r>
          </a:p>
        </p:txBody>
      </p:sp>
      <p:sp>
        <p:nvSpPr>
          <p:cNvPr id="287" name="Shape 287"/>
          <p:cNvSpPr/>
          <p:nvPr/>
        </p:nvSpPr>
        <p:spPr>
          <a:xfrm>
            <a:off x="644524" y="-1"/>
            <a:ext cx="7085702" cy="88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Utility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15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More About Utility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863600" lvl="0" indent="-812800">
              <a:buClr>
                <a:srgbClr val="FFFFFF"/>
              </a:buClr>
              <a:buSzPct val="100000"/>
              <a:buFont typeface="Arial"/>
              <a:buChar char="●"/>
              <a:defRPr sz="1800"/>
            </a:pPr>
            <a:r>
              <a:rPr sz="2800">
                <a:solidFill>
                  <a:srgbClr val="FFFFFF"/>
                </a:solidFill>
              </a:rPr>
              <a:t>Utility and usefulness are not synonymous. </a:t>
            </a:r>
          </a:p>
          <a:p>
            <a:pPr marL="914400" lvl="1" indent="-355600">
              <a:buClr>
                <a:srgbClr val="FFFFFF"/>
              </a:buClr>
              <a:buSzPct val="100000"/>
              <a:buFont typeface="Arial"/>
              <a:buChar char="○"/>
              <a:defRPr sz="1800"/>
            </a:pPr>
            <a:r>
              <a:rPr sz="1400">
                <a:solidFill>
                  <a:srgbClr val="FFFFFF"/>
                </a:solidFill>
              </a:rPr>
              <a:t>Paintings by Picasso offer great utility to art connoisseurs but are useless functionally</a:t>
            </a:r>
          </a:p>
          <a:p>
            <a:pPr marL="863600" lvl="0" indent="-812800">
              <a:buClr>
                <a:srgbClr val="FFFFFF"/>
              </a:buClr>
              <a:buSzPct val="100000"/>
              <a:buFont typeface="Arial"/>
              <a:buChar char="●"/>
              <a:defRPr sz="1800"/>
            </a:pPr>
            <a:r>
              <a:rPr sz="2800">
                <a:solidFill>
                  <a:srgbClr val="FFFFFF"/>
                </a:solidFill>
              </a:rPr>
              <a:t>Utility is subjective: it varies from person to person</a:t>
            </a:r>
          </a:p>
          <a:p>
            <a:pPr marL="863600" lvl="0" indent="-812800">
              <a:buClr>
                <a:srgbClr val="FFFFFF"/>
              </a:buClr>
              <a:buSzPct val="100000"/>
              <a:buFont typeface="Arial"/>
              <a:buChar char="●"/>
              <a:defRPr sz="1800"/>
            </a:pPr>
            <a:r>
              <a:rPr sz="2800">
                <a:solidFill>
                  <a:srgbClr val="FFFFFF"/>
                </a:solidFill>
              </a:rPr>
              <a:t>Utility is difficult to quantify but we assume people can measure it with utils (units of utility)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457199" y="1200149"/>
            <a:ext cx="3550801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marginal utility = slope of total utility</a:t>
            </a:r>
          </a:p>
          <a:p>
            <a:pPr lvl="0">
              <a:defRPr sz="1800"/>
            </a:pPr>
            <a:endParaRPr sz="6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marginal utility:</a:t>
            </a: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decreases as total utility increases in an arc upward</a:t>
            </a: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equals 0 when total utility reaches its maximum</a:t>
            </a: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is negative when total utility is decreasing</a:t>
            </a:r>
          </a:p>
        </p:txBody>
      </p:sp>
      <p:pic>
        <p:nvPicPr>
          <p:cNvPr id="294" name="image00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425" y="341098"/>
            <a:ext cx="4324351" cy="405462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457199" y="13321"/>
            <a:ext cx="3550801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5021124" y="583549"/>
            <a:ext cx="3550800" cy="3598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marginal utility = slope of total utility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marginal utility: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decreases as total utility increases in an arc upward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equals 0 when total utility reaches its maximum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is negative when total utility is decreasing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Law of Diminishing Marginal Utility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000"/>
              <a:t>As consumer acquires additional units of product, satisfaction declines</a:t>
            </a:r>
          </a:p>
          <a:p>
            <a:pPr lvl="0">
              <a:defRPr sz="1800"/>
            </a:pPr>
            <a:r>
              <a:rPr sz="3000"/>
              <a:t>Consumers can obtain as much as they can afford but the more the acquire, the less they want it</a:t>
            </a:r>
          </a:p>
          <a:p>
            <a:pPr lvl="0">
              <a:defRPr sz="1800"/>
            </a:pPr>
            <a:r>
              <a:rPr sz="3000"/>
              <a:t>accounts for downsloping demand curve</a:t>
            </a:r>
          </a:p>
          <a:p>
            <a:pPr marL="936171" lvl="0" indent="-89807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3000"/>
              <a:t>Consumers will not buy more of product that is becoming less and less desirable unless the price falls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different rates in decline of marginal utility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630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results in different selling techniques by companies</a:t>
            </a:r>
          </a:p>
          <a:p>
            <a:pPr lvl="0">
              <a:defRPr sz="1800"/>
            </a:pPr>
            <a:r>
              <a:rPr sz="2400"/>
              <a:t>ex) newspaper dispensers</a:t>
            </a:r>
          </a:p>
          <a:p>
            <a:pPr lvl="0" indent="457200">
              <a:defRPr sz="1800"/>
            </a:pPr>
            <a:r>
              <a:rPr sz="2400"/>
              <a:t>- allow consumer to access entire stack </a:t>
            </a:r>
          </a:p>
          <a:p>
            <a:pPr lvl="0" indent="457200">
              <a:defRPr sz="1800"/>
            </a:pPr>
            <a:r>
              <a:rPr sz="2400"/>
              <a:t>-company trust consumer to only take one bc there’s zero marginal utility of second unit </a:t>
            </a:r>
          </a:p>
          <a:p>
            <a:pPr lvl="0" indent="914400">
              <a:defRPr sz="1800"/>
            </a:pPr>
            <a:r>
              <a:rPr sz="2400"/>
              <a:t>+ not worth selling, undesirable by next day</a:t>
            </a:r>
          </a:p>
          <a:p>
            <a:pPr lvl="0" indent="457200">
              <a:defRPr sz="1800"/>
            </a:pPr>
            <a:r>
              <a:rPr sz="2400"/>
              <a:t>vs. vending machine</a:t>
            </a:r>
          </a:p>
          <a:p>
            <a:pPr lvl="0" indent="457200">
              <a:defRPr sz="1800"/>
            </a:pPr>
            <a:r>
              <a:rPr sz="2400"/>
              <a:t>-much slower decline in marginal utility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/>
            </a:lvl1pPr>
          </a:lstStyle>
          <a:p>
            <a:pPr lvl="0">
              <a:defRPr sz="1800"/>
            </a:pPr>
            <a:r>
              <a:rPr sz="3600"/>
              <a:t>Theory of Consumer Behavior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348450" y="1200150"/>
            <a:ext cx="8447100" cy="3725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assume of typical consumer: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400"/>
              <a:t>rational behavior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400"/>
              <a:t>preferences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400"/>
              <a:t>budget constraint</a:t>
            </a:r>
          </a:p>
          <a:p>
            <a:pPr marL="729342" lvl="0" indent="-653142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400"/>
              <a:t>prices, independent of the amount purchased</a:t>
            </a:r>
          </a:p>
        </p:txBody>
      </p:sp>
      <p:pic>
        <p:nvPicPr>
          <p:cNvPr id="306" name="image0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48927" y="1200149"/>
            <a:ext cx="2705326" cy="170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0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438774"/>
            <a:ext cx="2451092" cy="170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24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86398" y="3422851"/>
            <a:ext cx="2705325" cy="1736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6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Utility Maximizing Rule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3312001" cy="3725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100"/>
              <a:t>consumer should allocate income so last dollar spent on each product yields same amount of marginal utility</a:t>
            </a:r>
          </a:p>
          <a:p>
            <a:pPr lvl="0">
              <a:defRPr sz="1800"/>
            </a:pPr>
            <a:r>
              <a:rPr sz="2100"/>
              <a:t>table: consumer should purchase 2 units of product A and 4 units of product B to yield greatest utility</a:t>
            </a:r>
          </a:p>
        </p:txBody>
      </p:sp>
      <p:pic>
        <p:nvPicPr>
          <p:cNvPr id="312" name="image1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09075" y="1281749"/>
            <a:ext cx="4969425" cy="305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339124" y="972849"/>
            <a:ext cx="8229601" cy="17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000"/>
              <a:t>To apply this last example in real terms, to achieve maximum utility a person should consume 2 pizzas                 </a:t>
            </a:r>
          </a:p>
          <a:p>
            <a:pPr lvl="0">
              <a:defRPr sz="1800"/>
            </a:pPr>
            <a:r>
              <a:rPr sz="3000"/>
              <a:t>                                                 and 4 burritos</a:t>
            </a:r>
          </a:p>
        </p:txBody>
      </p:sp>
      <p:pic>
        <p:nvPicPr>
          <p:cNvPr id="315" name="image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9" y="2084249"/>
            <a:ext cx="2249251" cy="14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457214" y="3583375"/>
            <a:ext cx="2249230" cy="14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06461" y="3583375"/>
            <a:ext cx="2249255" cy="14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2706464" y="2084249"/>
            <a:ext cx="2249231" cy="14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14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25824" y="3261586"/>
            <a:ext cx="1684003" cy="1637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14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22481" y="3339624"/>
            <a:ext cx="1792867" cy="1742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1" animBg="1" advAuto="0"/>
      <p:bldP spid="316" grpId="3" animBg="1" advAuto="0"/>
      <p:bldP spid="317" grpId="4" animBg="1" advAuto="0"/>
      <p:bldP spid="318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FCFCF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FCFC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FCFCF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FCFC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On-screen Show (16:9)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</vt:lpstr>
      <vt:lpstr>Chapter 19</vt:lpstr>
      <vt:lpstr>Slide 2</vt:lpstr>
      <vt:lpstr>More About Utility</vt:lpstr>
      <vt:lpstr>Slide 4</vt:lpstr>
      <vt:lpstr>Law of Diminishing Marginal Utility</vt:lpstr>
      <vt:lpstr>different rates in decline of marginal utility</vt:lpstr>
      <vt:lpstr>Theory of Consumer Behavior</vt:lpstr>
      <vt:lpstr>Utility Maximizing Rule</vt:lpstr>
      <vt:lpstr>Slide 9</vt:lpstr>
      <vt:lpstr>Algebraically </vt:lpstr>
      <vt:lpstr>Utility Maximization and Demand</vt:lpstr>
      <vt:lpstr>Income Effect</vt:lpstr>
      <vt:lpstr>Substitution Effect</vt:lpstr>
      <vt:lpstr>Real Life Applications</vt:lpstr>
      <vt:lpstr>Jeopardy Game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cp:lastModifiedBy>mspinrad</cp:lastModifiedBy>
  <cp:revision>1</cp:revision>
  <dcterms:modified xsi:type="dcterms:W3CDTF">2015-05-14T14:46:51Z</dcterms:modified>
</cp:coreProperties>
</file>