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7D9539-0019-45A6-B3B0-4B28E6ABAF2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402133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D9539-0019-45A6-B3B0-4B28E6ABAF2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28407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D9539-0019-45A6-B3B0-4B28E6ABAF2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193763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D9539-0019-45A6-B3B0-4B28E6ABAF2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126296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7D9539-0019-45A6-B3B0-4B28E6ABAF21}"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400320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D9539-0019-45A6-B3B0-4B28E6ABAF21}"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41393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7D9539-0019-45A6-B3B0-4B28E6ABAF21}"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249033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7D9539-0019-45A6-B3B0-4B28E6ABAF21}"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232960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D9539-0019-45A6-B3B0-4B28E6ABAF21}"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291870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D9539-0019-45A6-B3B0-4B28E6ABAF21}"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94088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D9539-0019-45A6-B3B0-4B28E6ABAF21}"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17EA0-1B38-4DB9-9D01-3F685009F0EA}" type="slidenum">
              <a:rPr lang="en-US" smtClean="0"/>
              <a:t>‹#›</a:t>
            </a:fld>
            <a:endParaRPr lang="en-US"/>
          </a:p>
        </p:txBody>
      </p:sp>
    </p:spTree>
    <p:extLst>
      <p:ext uri="{BB962C8B-B14F-4D97-AF65-F5344CB8AC3E}">
        <p14:creationId xmlns:p14="http://schemas.microsoft.com/office/powerpoint/2010/main" val="1070777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D9539-0019-45A6-B3B0-4B28E6ABAF21}" type="datetimeFigureOut">
              <a:rPr lang="en-US" smtClean="0"/>
              <a:t>3/22/2019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17EA0-1B38-4DB9-9D01-3F685009F0EA}" type="slidenum">
              <a:rPr lang="en-US" smtClean="0"/>
              <a:t>‹#›</a:t>
            </a:fld>
            <a:endParaRPr lang="en-US"/>
          </a:p>
        </p:txBody>
      </p:sp>
    </p:spTree>
    <p:extLst>
      <p:ext uri="{BB962C8B-B14F-4D97-AF65-F5344CB8AC3E}">
        <p14:creationId xmlns:p14="http://schemas.microsoft.com/office/powerpoint/2010/main" val="380448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Anxiety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9950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 following</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How </a:t>
            </a:r>
            <a:r>
              <a:rPr lang="en-US" dirty="0"/>
              <a:t>does the author’s anxiety, which makes his stomach hurt and bowels loosen, in turn make his anxiety even worse?</a:t>
            </a:r>
          </a:p>
          <a:p>
            <a:pPr marL="514350" lvl="0" indent="-514350">
              <a:buFont typeface="+mj-lt"/>
              <a:buAutoNum type="arabicPeriod"/>
            </a:pPr>
            <a:r>
              <a:rPr lang="en-US" dirty="0"/>
              <a:t>What does the author mean when he says, “Rates of [DSM] consistency have improved since then, but the diagnosis of many mental disorders remains, despite pretensions to the contrary, more art than science.</a:t>
            </a:r>
          </a:p>
          <a:p>
            <a:pPr marL="514350" lvl="0" indent="-514350">
              <a:buFont typeface="+mj-lt"/>
              <a:buAutoNum type="arabicPeriod"/>
            </a:pPr>
            <a:r>
              <a:rPr lang="en-US" dirty="0"/>
              <a:t>Agree or disagree with this lecture to the author: “You could try giving up the medication,” he said. “But your anxiety is clearly so deeply rooted in your biology that even mild stress provokes it. Only medication can control your biological reaction. And it may well be that your anxiety is so acute that the only way you’ll be able to get to the point where any kind of behavioral therapy can begin to be effective is by taking the edge off your physical symptoms with drugs.”</a:t>
            </a:r>
          </a:p>
          <a:p>
            <a:pPr marL="514350" lvl="0" indent="-514350">
              <a:buFont typeface="+mj-lt"/>
              <a:buAutoNum type="arabicPeriod"/>
            </a:pPr>
            <a:r>
              <a:rPr lang="en-US" dirty="0"/>
              <a:t>Describe why the author feels this way about drugs: “Though plenty of studies, and many individual experiences, suggest that drugs can be highly effective in treating anxiety, the benefits are at the very least not clear-cut.”</a:t>
            </a:r>
          </a:p>
          <a:p>
            <a:pPr marL="514350" lvl="0" indent="-514350">
              <a:buFont typeface="+mj-lt"/>
              <a:buAutoNum type="arabicPeriod"/>
            </a:pPr>
            <a:r>
              <a:rPr lang="en-US" dirty="0"/>
              <a:t>How well do SSRIs work?</a:t>
            </a:r>
          </a:p>
          <a:p>
            <a:pPr marL="514350" lvl="0" indent="-514350">
              <a:buFont typeface="+mj-lt"/>
              <a:buAutoNum type="arabicPeriod"/>
            </a:pPr>
            <a:r>
              <a:rPr lang="en-US" dirty="0"/>
              <a:t>How is anxiety a gift as well as a curse?</a:t>
            </a:r>
          </a:p>
          <a:p>
            <a:endParaRPr lang="en-US" dirty="0"/>
          </a:p>
        </p:txBody>
      </p:sp>
    </p:spTree>
    <p:extLst>
      <p:ext uri="{BB962C8B-B14F-4D97-AF65-F5344CB8AC3E}">
        <p14:creationId xmlns:p14="http://schemas.microsoft.com/office/powerpoint/2010/main" val="4043827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Anxiety</vt:lpstr>
      <vt:lpstr>Answer the following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dc:title>
  <dc:creator>MIKE SPINRAD</dc:creator>
  <cp:lastModifiedBy>MIKE SPINRAD</cp:lastModifiedBy>
  <cp:revision>1</cp:revision>
  <dcterms:created xsi:type="dcterms:W3CDTF">2019-03-22T19:37:52Z</dcterms:created>
  <dcterms:modified xsi:type="dcterms:W3CDTF">2019-03-22T19:38:09Z</dcterms:modified>
</cp:coreProperties>
</file>