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9" r:id="rId3"/>
    <p:sldId id="260" r:id="rId4"/>
    <p:sldId id="258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E4B2B5-6152-4B89-B6FB-96A56C85B2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09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B44FF-053B-4877-9B8D-9969BBB1A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8AB60-51AB-448E-956E-E7EB29696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194B1-7D74-4EC5-9558-29A0AFA28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BFEF6-7D62-45FA-848D-2478E320F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371CA-B5B4-435D-86DC-A422D81E6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0607-6808-40FC-B024-C17C28D43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65893-7DA6-49F9-AB4F-83DCAE775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8BEDC-274C-4D53-81DE-1E963535F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664F4-3257-4D33-B85B-469D0348B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23130-CC6C-483B-8C01-34CD84702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CD044-A49B-4F20-8C46-924F5E58B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65781E-A5F1-4D2B-A4A2-72703298F5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accent2"/>
                </a:solidFill>
              </a:rPr>
              <a:t>Market Structure Wrap-Up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057400" y="3252788"/>
            <a:ext cx="1546225" cy="7112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    </a:t>
            </a:r>
            <a:r>
              <a:rPr lang="en-US" sz="2000" b="1">
                <a:latin typeface="Times New Roman" pitchFamily="18" charset="0"/>
              </a:rPr>
              <a:t>Perfect</a:t>
            </a:r>
          </a:p>
          <a:p>
            <a:r>
              <a:rPr lang="en-US" sz="2000" b="1">
                <a:latin typeface="Times New Roman" pitchFamily="18" charset="0"/>
              </a:rPr>
              <a:t>Competition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86200" y="3252788"/>
            <a:ext cx="1601788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Monopolistic</a:t>
            </a:r>
          </a:p>
          <a:p>
            <a:r>
              <a:rPr lang="en-US" sz="2000" b="1">
                <a:latin typeface="Times New Roman" pitchFamily="18" charset="0"/>
              </a:rPr>
              <a:t>Competition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791200" y="3328988"/>
            <a:ext cx="1249363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Oligopoly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543800" y="3328988"/>
            <a:ext cx="1293813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Monopoly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010400" y="4267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438400" y="381000"/>
            <a:ext cx="5127625" cy="835025"/>
          </a:xfrm>
          <a:prstGeom prst="rect">
            <a:avLst/>
          </a:prstGeom>
          <a:noFill/>
          <a:ln w="730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latin typeface="Times New Roman" pitchFamily="18" charset="0"/>
              </a:rPr>
              <a:t>4 Market Structures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28600" y="2614613"/>
            <a:ext cx="1403350" cy="59055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Equilibrium</a:t>
            </a:r>
          </a:p>
          <a:p>
            <a:r>
              <a:rPr lang="en-US" sz="1600" b="1"/>
              <a:t>Price vs. MC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209800" y="27432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P = MC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038600" y="27432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 &gt; MC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943600" y="27432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 &gt; MC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620000" y="27432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P &gt; MC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52400" y="1752600"/>
            <a:ext cx="2057400" cy="5905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Maximize Profit </a:t>
            </a:r>
          </a:p>
          <a:p>
            <a:r>
              <a:rPr lang="en-US" sz="1600" b="1"/>
              <a:t>When: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286000" y="1905000"/>
            <a:ext cx="1155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MR = MC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962400" y="1905000"/>
            <a:ext cx="1155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MR = MC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867400" y="1905000"/>
            <a:ext cx="1155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MR = MC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467600" y="1905000"/>
            <a:ext cx="1155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MR = MC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28600" y="3986213"/>
            <a:ext cx="1220788" cy="83502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Long Run</a:t>
            </a:r>
          </a:p>
          <a:p>
            <a:r>
              <a:rPr lang="en-US" sz="1600" b="1"/>
              <a:t>Economic </a:t>
            </a:r>
          </a:p>
          <a:p>
            <a:r>
              <a:rPr lang="en-US" sz="1600" b="1"/>
              <a:t>Profit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2438400" y="41910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No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343400" y="41910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No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096000" y="41910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Yes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7848600" y="41148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Yes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304800" y="5281613"/>
            <a:ext cx="1233488" cy="1079500"/>
          </a:xfrm>
          <a:prstGeom prst="rect">
            <a:avLst/>
          </a:prstGeom>
          <a:solidFill>
            <a:srgbClr val="FF99CC">
              <a:alpha val="77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Demand</a:t>
            </a:r>
          </a:p>
          <a:p>
            <a:r>
              <a:rPr lang="en-US" sz="1600" b="1"/>
              <a:t>&amp; Marginal</a:t>
            </a:r>
          </a:p>
          <a:p>
            <a:r>
              <a:rPr lang="en-US" sz="1600" b="1"/>
              <a:t>Revenue </a:t>
            </a:r>
          </a:p>
          <a:p>
            <a:r>
              <a:rPr lang="en-US" sz="1600" b="1"/>
              <a:t>Curve</a:t>
            </a:r>
          </a:p>
        </p:txBody>
      </p:sp>
      <p:pic>
        <p:nvPicPr>
          <p:cNvPr id="5150" name="Picture 30" descr="Horizontal Demand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029200"/>
            <a:ext cx="1447800" cy="1038225"/>
          </a:xfrm>
          <a:prstGeom prst="rect">
            <a:avLst/>
          </a:prstGeom>
          <a:noFill/>
        </p:spPr>
      </p:pic>
      <p:pic>
        <p:nvPicPr>
          <p:cNvPr id="5151" name="Picture 31" descr="Monopoly Demand &amp; MR cur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953000"/>
            <a:ext cx="1524000" cy="1104900"/>
          </a:xfrm>
          <a:prstGeom prst="rect">
            <a:avLst/>
          </a:prstGeom>
          <a:noFill/>
        </p:spPr>
      </p:pic>
      <p:pic>
        <p:nvPicPr>
          <p:cNvPr id="5152" name="Picture 32" descr="Monopoly Demand &amp; MR cur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029200"/>
            <a:ext cx="1447800" cy="1049338"/>
          </a:xfrm>
          <a:prstGeom prst="rect">
            <a:avLst/>
          </a:prstGeom>
          <a:noFill/>
        </p:spPr>
      </p:pic>
      <p:pic>
        <p:nvPicPr>
          <p:cNvPr id="5153" name="Picture 33" descr="Monopoly Demand &amp; MR cur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105400"/>
            <a:ext cx="1371600" cy="99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5135" grpId="0"/>
      <p:bldP spid="5136" grpId="0"/>
      <p:bldP spid="5137" grpId="0"/>
      <p:bldP spid="5138" grpId="0"/>
      <p:bldP spid="5139" grpId="0" animBg="1"/>
      <p:bldP spid="5140" grpId="0"/>
      <p:bldP spid="5141" grpId="0"/>
      <p:bldP spid="5142" grpId="0"/>
      <p:bldP spid="5143" grpId="0"/>
      <p:bldP spid="5144" grpId="0" animBg="1"/>
      <p:bldP spid="5145" grpId="0"/>
      <p:bldP spid="5146" grpId="0"/>
      <p:bldP spid="5147" grpId="0"/>
      <p:bldP spid="5148" grpId="0"/>
      <p:bldP spid="51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Monopoly with ATC m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76400"/>
            <a:ext cx="4953000" cy="3289300"/>
          </a:xfrm>
          <a:prstGeom prst="rect">
            <a:avLst/>
          </a:prstGeom>
          <a:noFill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561975"/>
            <a:ext cx="5697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Example:  Monopoly Equilibrium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8925" y="2170113"/>
            <a:ext cx="3140075" cy="925512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b="1"/>
              <a:t>To Find Equilibrium:</a:t>
            </a:r>
          </a:p>
          <a:p>
            <a:pPr marL="342900" indent="-342900">
              <a:buFontTx/>
              <a:buChar char="•"/>
            </a:pPr>
            <a:r>
              <a:rPr lang="en-US"/>
              <a:t>Set MC = MR</a:t>
            </a:r>
          </a:p>
          <a:p>
            <a:pPr marL="342900" indent="-342900">
              <a:buFontTx/>
              <a:buChar char="•"/>
            </a:pPr>
            <a:r>
              <a:rPr lang="en-US"/>
              <a:t>Line up to Demand Curve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17525" y="3465513"/>
            <a:ext cx="2276475" cy="1200150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Opportunity Costs:</a:t>
            </a:r>
          </a:p>
          <a:p>
            <a:r>
              <a:rPr lang="en-US"/>
              <a:t>Lower QTY</a:t>
            </a:r>
          </a:p>
          <a:p>
            <a:r>
              <a:rPr lang="en-US"/>
              <a:t>Higher Price</a:t>
            </a:r>
          </a:p>
          <a:p>
            <a:r>
              <a:rPr lang="en-US"/>
              <a:t>Deadweight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Liz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Bob</a:t>
            </a:r>
          </a:p>
        </p:txBody>
      </p:sp>
      <p:graphicFrame>
        <p:nvGraphicFramePr>
          <p:cNvPr id="4127" name="Group 31"/>
          <p:cNvGraphicFramePr>
            <a:graphicFrameLocks noGrp="1"/>
          </p:cNvGraphicFramePr>
          <p:nvPr>
            <p:ph idx="4294967295"/>
          </p:nvPr>
        </p:nvGraphicFramePr>
        <p:xfrm>
          <a:off x="2743200" y="2638425"/>
          <a:ext cx="4495800" cy="1019175"/>
        </p:xfrm>
        <a:graphic>
          <a:graphicData uri="http://schemas.openxmlformats.org/drawingml/2006/table">
            <a:tbl>
              <a:tblPr/>
              <a:tblGrid>
                <a:gridCol w="1600200"/>
                <a:gridCol w="1295400"/>
                <a:gridCol w="1600200"/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400, 300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-800, 500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600, -800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-500, -500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343400" y="2057400"/>
            <a:ext cx="1295400" cy="382588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sz="1400"/>
              <a:t> HIGH</a:t>
            </a:r>
            <a:r>
              <a:rPr lang="en-US"/>
              <a:t>       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867400" y="2133600"/>
            <a:ext cx="1295400" cy="320675"/>
          </a:xfrm>
          <a:prstGeom prst="rect">
            <a:avLst/>
          </a:prstGeom>
          <a:solidFill>
            <a:srgbClr val="CCFF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     LOW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143000" y="533400"/>
            <a:ext cx="6683375" cy="742950"/>
          </a:xfrm>
          <a:prstGeom prst="rect">
            <a:avLst/>
          </a:prstGeom>
          <a:solidFill>
            <a:srgbClr val="FF99CC">
              <a:alpha val="30000"/>
            </a:srgbClr>
          </a:solidFill>
          <a:ln w="412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Every </a:t>
            </a:r>
            <a:r>
              <a:rPr lang="en-US" sz="2000" b="1"/>
              <a:t>Dominant Strategy</a:t>
            </a:r>
            <a:r>
              <a:rPr lang="en-US" sz="2000"/>
              <a:t> is a Nash Equilibrium</a:t>
            </a:r>
          </a:p>
          <a:p>
            <a:r>
              <a:rPr lang="en-US" sz="2000" b="1">
                <a:solidFill>
                  <a:srgbClr val="0000FF"/>
                </a:solidFill>
              </a:rPr>
              <a:t>BUT:</a:t>
            </a:r>
            <a:r>
              <a:rPr lang="en-US" sz="2000"/>
              <a:t> Every </a:t>
            </a:r>
            <a:r>
              <a:rPr lang="en-US" sz="2000" b="1"/>
              <a:t>Nash Equilibrium</a:t>
            </a:r>
            <a:r>
              <a:rPr lang="en-US" sz="2000"/>
              <a:t> is </a:t>
            </a:r>
            <a:r>
              <a:rPr lang="en-US" sz="2000" u="sng"/>
              <a:t>not</a:t>
            </a:r>
            <a:r>
              <a:rPr lang="en-US" sz="2000"/>
              <a:t> a dominant strategy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65125" y="4075113"/>
            <a:ext cx="6311900" cy="12287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Easy way to solve Nash Equilibrium:</a:t>
            </a:r>
          </a:p>
          <a:p>
            <a:endParaRPr lang="en-US"/>
          </a:p>
          <a:p>
            <a:r>
              <a:rPr lang="en-US"/>
              <a:t>First, Circle each players preferred boxes </a:t>
            </a:r>
          </a:p>
          <a:p>
            <a:r>
              <a:rPr lang="en-US" b="1"/>
              <a:t>Second, </a:t>
            </a:r>
            <a:r>
              <a:rPr lang="en-US"/>
              <a:t>if 2 circles in same row = a Nash Equilibrium exists</a:t>
            </a:r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5562600" y="3124200"/>
            <a:ext cx="6858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4267200" y="3124200"/>
            <a:ext cx="6858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6324600" y="2590800"/>
            <a:ext cx="6858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6324600" y="3124200"/>
            <a:ext cx="6858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V="1">
            <a:off x="4876800" y="3810000"/>
            <a:ext cx="1143000" cy="8382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build="p" animBg="1"/>
      <p:bldP spid="4117" grpId="0" uiExpand="1" build="p" animBg="1"/>
      <p:bldP spid="4118" grpId="0" animBg="1"/>
      <p:bldP spid="4119" grpId="0" animBg="1"/>
      <p:bldP spid="4120" grpId="0" animBg="1"/>
      <p:bldP spid="4121" grpId="0" animBg="1"/>
      <p:bldP spid="41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monopolistic competion without labels short r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38400"/>
            <a:ext cx="3886200" cy="3035300"/>
          </a:xfrm>
          <a:prstGeom prst="rect">
            <a:avLst/>
          </a:prstGeom>
          <a:noFill/>
        </p:spPr>
      </p:pic>
      <p:pic>
        <p:nvPicPr>
          <p:cNvPr id="10245" name="Picture 5" descr="Monopolistic Competition Long R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438400"/>
            <a:ext cx="3814763" cy="3108325"/>
          </a:xfrm>
          <a:prstGeom prst="rect">
            <a:avLst/>
          </a:prstGeo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1676400"/>
            <a:ext cx="4495800" cy="366713"/>
          </a:xfrm>
          <a:prstGeom prst="rect">
            <a:avLst/>
          </a:prstGeom>
          <a:solidFill>
            <a:srgbClr val="00FF00">
              <a:alpha val="4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SHORT RUN: Monopolistic Competition</a:t>
            </a:r>
            <a:r>
              <a:rPr lang="en-US"/>
              <a:t> </a:t>
            </a:r>
            <a:endParaRPr lang="en-US" sz="20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730750" y="1676400"/>
            <a:ext cx="4413250" cy="366713"/>
          </a:xfrm>
          <a:prstGeom prst="rect">
            <a:avLst/>
          </a:prstGeom>
          <a:solidFill>
            <a:srgbClr val="CC99FF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LONG RUN: Monopolistic Competition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op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43050"/>
            <a:ext cx="8791575" cy="3771900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2325" y="446088"/>
            <a:ext cx="7334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Oil Market:</a:t>
            </a:r>
            <a:r>
              <a:rPr lang="en-US"/>
              <a:t>  </a:t>
            </a:r>
            <a:r>
              <a:rPr lang="en-US" sz="2800" b="1">
                <a:solidFill>
                  <a:srgbClr val="0000FF"/>
                </a:solidFill>
              </a:rPr>
              <a:t>Perfect Competition vs.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173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Market Structure Wrap-Up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Redwood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Structure Wrap-Up</dc:title>
  <dc:creator>Teacher</dc:creator>
  <cp:lastModifiedBy>MIKE SPINRAD</cp:lastModifiedBy>
  <cp:revision>44</cp:revision>
  <dcterms:created xsi:type="dcterms:W3CDTF">2007-03-28T15:52:52Z</dcterms:created>
  <dcterms:modified xsi:type="dcterms:W3CDTF">2014-03-26T17:12:18Z</dcterms:modified>
</cp:coreProperties>
</file>