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1EF2E-B80F-194D-9168-120FB7D570D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38120-0F2B-8543-8907-BE4E8FF7E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369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 money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38120-0F2B-8543-8907-BE4E8FF7EF0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037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May 31,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May 31,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May 31,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May 31,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May 31,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May 31,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May 31,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May 31,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May 31,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May 31,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May 31,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May 31,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Short run 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big money and the Russian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83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variable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Variable Costs/number of units produced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072" y="1360990"/>
            <a:ext cx="4287784" cy="3650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06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total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costs + Variable Costs/ number of units produced </a:t>
            </a:r>
          </a:p>
          <a:p>
            <a:r>
              <a:rPr lang="en-US" dirty="0"/>
              <a:t>	</a:t>
            </a:r>
            <a:r>
              <a:rPr lang="en-US" dirty="0" smtClean="0"/>
              <a:t>		     or</a:t>
            </a:r>
          </a:p>
          <a:p>
            <a:r>
              <a:rPr lang="en-US" dirty="0" smtClean="0"/>
              <a:t>	                           AVC +AFC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1024" y="1441531"/>
            <a:ext cx="5130862" cy="35749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28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1743"/>
            <a:ext cx="7520940" cy="4974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Shutdown: If less than q2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-260" r="-6601" b="-7530"/>
          <a:stretch/>
        </p:blipFill>
        <p:spPr>
          <a:xfrm>
            <a:off x="822960" y="549156"/>
            <a:ext cx="7520940" cy="4667816"/>
          </a:xfrm>
        </p:spPr>
      </p:pic>
    </p:spTree>
    <p:extLst>
      <p:ext uri="{BB962C8B-B14F-4D97-AF65-F5344CB8AC3E}">
        <p14:creationId xmlns="" xmlns:p14="http://schemas.microsoft.com/office/powerpoint/2010/main" val="26057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16"/>
            <a:ext cx="7520940" cy="548640"/>
          </a:xfrm>
        </p:spPr>
        <p:txBody>
          <a:bodyPr/>
          <a:lstStyle/>
          <a:p>
            <a:r>
              <a:rPr lang="en-US" dirty="0" smtClean="0"/>
              <a:t>Operate at loss: q2-q4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-257" r="-8717" b="-5851"/>
          <a:stretch/>
        </p:blipFill>
        <p:spPr>
          <a:xfrm>
            <a:off x="822960" y="549156"/>
            <a:ext cx="7520940" cy="4667816"/>
          </a:xfrm>
        </p:spPr>
      </p:pic>
    </p:spTree>
    <p:extLst>
      <p:ext uri="{BB962C8B-B14F-4D97-AF65-F5344CB8AC3E}">
        <p14:creationId xmlns="" xmlns:p14="http://schemas.microsoft.com/office/powerpoint/2010/main" val="3551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43182"/>
            <a:ext cx="7520940" cy="548640"/>
          </a:xfrm>
        </p:spPr>
        <p:txBody>
          <a:bodyPr/>
          <a:lstStyle/>
          <a:p>
            <a:r>
              <a:rPr lang="en-US" dirty="0" smtClean="0"/>
              <a:t>Short run profit: Quantity&gt;q4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321" t="-7292" r="-2858" b="-1"/>
          <a:stretch/>
        </p:blipFill>
        <p:spPr>
          <a:xfrm>
            <a:off x="822960" y="600639"/>
            <a:ext cx="7175358" cy="4404216"/>
          </a:xfrm>
        </p:spPr>
      </p:pic>
    </p:spTree>
    <p:extLst>
      <p:ext uri="{BB962C8B-B14F-4D97-AF65-F5344CB8AC3E}">
        <p14:creationId xmlns="" xmlns:p14="http://schemas.microsoft.com/office/powerpoint/2010/main" val="35420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91440"/>
            <a:ext cx="7520940" cy="548640"/>
          </a:xfrm>
        </p:spPr>
        <p:txBody>
          <a:bodyPr/>
          <a:lstStyle/>
          <a:p>
            <a:r>
              <a:rPr lang="en-US" dirty="0" smtClean="0"/>
              <a:t>Long run equilibrium: at q4 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1" t="1689" r="-4566" b="-8003"/>
          <a:stretch/>
        </p:blipFill>
        <p:spPr>
          <a:xfrm>
            <a:off x="822960" y="640080"/>
            <a:ext cx="7520940" cy="4559730"/>
          </a:xfrm>
        </p:spPr>
      </p:pic>
    </p:spTree>
    <p:extLst>
      <p:ext uri="{BB962C8B-B14F-4D97-AF65-F5344CB8AC3E}">
        <p14:creationId xmlns="" xmlns:p14="http://schemas.microsoft.com/office/powerpoint/2010/main" val="163657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84299" y="1508124"/>
            <a:ext cx="1287282" cy="3455083"/>
          </a:xfrm>
        </p:spPr>
        <p:txBody>
          <a:bodyPr>
            <a:normAutofit fontScale="92500" lnSpcReduction="20000"/>
          </a:bodyPr>
          <a:lstStyle/>
          <a:p>
            <a:r>
              <a:rPr lang="en-US" sz="1800" b="0" dirty="0" smtClean="0"/>
              <a:t>Quantity</a:t>
            </a:r>
          </a:p>
          <a:p>
            <a:r>
              <a:rPr lang="en-US" sz="1800" b="0" dirty="0" smtClean="0"/>
              <a:t>1</a:t>
            </a:r>
          </a:p>
          <a:p>
            <a:r>
              <a:rPr lang="en-US" sz="1800" b="0" dirty="0" smtClean="0"/>
              <a:t>2</a:t>
            </a:r>
          </a:p>
          <a:p>
            <a:r>
              <a:rPr lang="en-US" sz="1800" b="0" dirty="0" smtClean="0"/>
              <a:t>3</a:t>
            </a:r>
          </a:p>
          <a:p>
            <a:r>
              <a:rPr lang="en-US" sz="1800" b="0" dirty="0" smtClean="0"/>
              <a:t>4</a:t>
            </a:r>
          </a:p>
          <a:p>
            <a:r>
              <a:rPr lang="en-US" sz="1800" b="0" dirty="0" smtClean="0"/>
              <a:t>5</a:t>
            </a:r>
          </a:p>
          <a:p>
            <a:r>
              <a:rPr lang="en-US" sz="1800" b="0" dirty="0" smtClean="0"/>
              <a:t>6</a:t>
            </a:r>
          </a:p>
          <a:p>
            <a:r>
              <a:rPr lang="en-US" sz="1800" b="0" dirty="0" smtClean="0"/>
              <a:t>7</a:t>
            </a:r>
          </a:p>
          <a:p>
            <a:r>
              <a:rPr lang="en-US" sz="1800" b="0" dirty="0" smtClean="0"/>
              <a:t>8</a:t>
            </a:r>
          </a:p>
          <a:p>
            <a:r>
              <a:rPr lang="en-US" sz="1800" b="0" dirty="0" smtClean="0"/>
              <a:t>9</a:t>
            </a:r>
          </a:p>
          <a:p>
            <a:r>
              <a:rPr lang="en-US" sz="1800" b="0" dirty="0" smtClean="0"/>
              <a:t>10</a:t>
            </a:r>
          </a:p>
          <a:p>
            <a:endParaRPr lang="en-US" sz="1800" b="0" dirty="0" smtClean="0"/>
          </a:p>
          <a:p>
            <a:endParaRPr lang="en-US" sz="1800" b="0" dirty="0" smtClean="0"/>
          </a:p>
          <a:p>
            <a:endParaRPr lang="en-US" sz="1800" b="0" dirty="0" smtClean="0"/>
          </a:p>
          <a:p>
            <a:endParaRPr lang="en-US" sz="1800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917000" y="1508125"/>
            <a:ext cx="1132810" cy="3453028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ATC</a:t>
            </a:r>
          </a:p>
          <a:p>
            <a:r>
              <a:rPr lang="en-US" sz="1800" dirty="0" smtClean="0"/>
              <a:t>232.5</a:t>
            </a:r>
          </a:p>
          <a:p>
            <a:r>
              <a:rPr lang="en-US" sz="1800" dirty="0" smtClean="0"/>
              <a:t>117.5</a:t>
            </a:r>
          </a:p>
          <a:p>
            <a:r>
              <a:rPr lang="en-US" sz="1800" dirty="0" smtClean="0"/>
              <a:t>79.16</a:t>
            </a:r>
          </a:p>
          <a:p>
            <a:r>
              <a:rPr lang="en-US" sz="1800" dirty="0" smtClean="0"/>
              <a:t>60</a:t>
            </a:r>
          </a:p>
          <a:p>
            <a:r>
              <a:rPr lang="en-US" sz="1800" dirty="0" smtClean="0"/>
              <a:t>48.5</a:t>
            </a:r>
          </a:p>
          <a:p>
            <a:r>
              <a:rPr lang="en-US" sz="1800" dirty="0" smtClean="0"/>
              <a:t>53.75</a:t>
            </a:r>
          </a:p>
          <a:p>
            <a:r>
              <a:rPr lang="en-US" sz="1800" dirty="0" smtClean="0"/>
              <a:t>51.56</a:t>
            </a:r>
          </a:p>
          <a:p>
            <a:r>
              <a:rPr lang="en-US" sz="1800" dirty="0" smtClean="0"/>
              <a:t>40.94</a:t>
            </a:r>
          </a:p>
          <a:p>
            <a:r>
              <a:rPr lang="en-US" sz="1800" dirty="0" smtClean="0"/>
              <a:t>35.83</a:t>
            </a:r>
          </a:p>
          <a:p>
            <a:r>
              <a:rPr lang="en-US" sz="1800" dirty="0" smtClean="0"/>
              <a:t>31.5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028985" y="1506070"/>
            <a:ext cx="1407429" cy="3455083"/>
          </a:xfrm>
        </p:spPr>
        <p:txBody>
          <a:bodyPr>
            <a:normAutofit fontScale="92500" lnSpcReduction="20000"/>
          </a:bodyPr>
          <a:lstStyle/>
          <a:p>
            <a:r>
              <a:rPr lang="en-US" sz="1800" b="0" dirty="0" smtClean="0"/>
              <a:t>AVC</a:t>
            </a:r>
          </a:p>
          <a:p>
            <a:r>
              <a:rPr lang="en-US" sz="1800" b="0" dirty="0" smtClean="0"/>
              <a:t>82.5</a:t>
            </a:r>
          </a:p>
          <a:p>
            <a:r>
              <a:rPr lang="en-US" sz="1800" b="0" dirty="0" smtClean="0"/>
              <a:t>42.5</a:t>
            </a:r>
          </a:p>
          <a:p>
            <a:r>
              <a:rPr lang="en-US" sz="1800" b="0" dirty="0" smtClean="0"/>
              <a:t>29.16</a:t>
            </a:r>
          </a:p>
          <a:p>
            <a:r>
              <a:rPr lang="en-US" sz="1800" b="0" dirty="0" smtClean="0"/>
              <a:t>22.5</a:t>
            </a:r>
          </a:p>
          <a:p>
            <a:r>
              <a:rPr lang="en-US" sz="1800" b="0" dirty="0" smtClean="0"/>
              <a:t>18.5</a:t>
            </a:r>
          </a:p>
          <a:p>
            <a:r>
              <a:rPr lang="en-US" sz="1800" b="0" dirty="0" smtClean="0"/>
              <a:t>28.75</a:t>
            </a:r>
          </a:p>
          <a:p>
            <a:r>
              <a:rPr lang="en-US" sz="1800" b="0" dirty="0" smtClean="0"/>
              <a:t>29.16</a:t>
            </a:r>
          </a:p>
          <a:p>
            <a:r>
              <a:rPr lang="en-US" sz="1800" b="0" dirty="0" smtClean="0"/>
              <a:t>22.19</a:t>
            </a:r>
          </a:p>
          <a:p>
            <a:r>
              <a:rPr lang="en-US" sz="1800" b="0" dirty="0" smtClean="0"/>
              <a:t>29.16</a:t>
            </a:r>
          </a:p>
          <a:p>
            <a:r>
              <a:rPr lang="en-US" sz="1800" b="0" dirty="0" smtClean="0"/>
              <a:t>26.5</a:t>
            </a:r>
          </a:p>
          <a:p>
            <a:endParaRPr lang="en-US" sz="1800" b="0" dirty="0" smtClean="0"/>
          </a:p>
          <a:p>
            <a:endParaRPr lang="en-US" sz="1800" b="0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3276206" y="1508124"/>
            <a:ext cx="1287282" cy="34550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 smtClean="0"/>
              <a:t>AFC</a:t>
            </a:r>
          </a:p>
          <a:p>
            <a:r>
              <a:rPr lang="en-US" sz="1800" b="0" dirty="0" smtClean="0"/>
              <a:t>150</a:t>
            </a:r>
          </a:p>
          <a:p>
            <a:r>
              <a:rPr lang="en-US" sz="1800" b="0" dirty="0" smtClean="0"/>
              <a:t>75</a:t>
            </a:r>
          </a:p>
          <a:p>
            <a:r>
              <a:rPr lang="en-US" sz="1800" b="0" dirty="0" smtClean="0"/>
              <a:t>50</a:t>
            </a:r>
          </a:p>
          <a:p>
            <a:r>
              <a:rPr lang="en-US" sz="1800" b="0" dirty="0" smtClean="0"/>
              <a:t>37.5</a:t>
            </a:r>
          </a:p>
          <a:p>
            <a:r>
              <a:rPr lang="en-US" sz="1800" b="0" dirty="0" smtClean="0"/>
              <a:t>30</a:t>
            </a:r>
          </a:p>
          <a:p>
            <a:r>
              <a:rPr lang="en-US" sz="1800" b="0" dirty="0" smtClean="0"/>
              <a:t>25</a:t>
            </a:r>
          </a:p>
          <a:p>
            <a:r>
              <a:rPr lang="en-US" sz="1800" b="0" dirty="0" smtClean="0"/>
              <a:t>21.4</a:t>
            </a:r>
          </a:p>
          <a:p>
            <a:r>
              <a:rPr lang="en-US" sz="1800" b="0" dirty="0" smtClean="0"/>
              <a:t>18.75</a:t>
            </a:r>
          </a:p>
          <a:p>
            <a:r>
              <a:rPr lang="en-US" sz="1800" b="0" dirty="0" smtClean="0"/>
              <a:t>16.67</a:t>
            </a:r>
          </a:p>
          <a:p>
            <a:r>
              <a:rPr lang="en-US" sz="1800" b="0" dirty="0" smtClean="0"/>
              <a:t>15</a:t>
            </a:r>
          </a:p>
          <a:p>
            <a:endParaRPr lang="en-US" sz="1800" b="0" dirty="0" smtClean="0"/>
          </a:p>
          <a:p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74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9699"/>
            <a:ext cx="7520940" cy="548640"/>
          </a:xfrm>
        </p:spPr>
        <p:txBody>
          <a:bodyPr/>
          <a:lstStyle/>
          <a:p>
            <a:r>
              <a:rPr lang="en-US" dirty="0" smtClean="0"/>
              <a:t>Production cost graph</a:t>
            </a:r>
            <a:endParaRPr lang="en-US" dirty="0"/>
          </a:p>
        </p:txBody>
      </p:sp>
      <p:pic>
        <p:nvPicPr>
          <p:cNvPr id="4" name="Content Placeholder 3" descr="big graph money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r="-29239" b="-6380"/>
          <a:stretch/>
        </p:blipFill>
        <p:spPr>
          <a:xfrm>
            <a:off x="822960" y="634960"/>
            <a:ext cx="7520940" cy="4496205"/>
          </a:xfrm>
        </p:spPr>
      </p:pic>
    </p:spTree>
    <p:extLst>
      <p:ext uri="{BB962C8B-B14F-4D97-AF65-F5344CB8AC3E}">
        <p14:creationId xmlns="" xmlns:p14="http://schemas.microsoft.com/office/powerpoint/2010/main" val="33547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get all that….Data!?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Cost:</a:t>
            </a:r>
          </a:p>
          <a:p>
            <a:r>
              <a:rPr lang="en-US" dirty="0" smtClean="0"/>
              <a:t>$4,500/month</a:t>
            </a:r>
          </a:p>
          <a:p>
            <a:r>
              <a:rPr lang="en-US" dirty="0" smtClean="0"/>
              <a:t>$150/day</a:t>
            </a:r>
          </a:p>
          <a:p>
            <a:endParaRPr lang="en-US" dirty="0"/>
          </a:p>
          <a:p>
            <a:r>
              <a:rPr lang="en-US" dirty="0" smtClean="0"/>
              <a:t>AFC: </a:t>
            </a:r>
          </a:p>
          <a:p>
            <a:r>
              <a:rPr lang="en-US" dirty="0" smtClean="0"/>
              <a:t>150/quantity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13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$2.50/burrito</a:t>
            </a:r>
          </a:p>
          <a:p>
            <a:r>
              <a:rPr lang="en-US" dirty="0" smtClean="0"/>
              <a:t>$10/hour/employee</a:t>
            </a:r>
          </a:p>
          <a:p>
            <a:r>
              <a:rPr lang="en-US" dirty="0" smtClean="0"/>
              <a:t>$80/employee/day</a:t>
            </a:r>
          </a:p>
          <a:p>
            <a:endParaRPr lang="en-US" dirty="0"/>
          </a:p>
          <a:p>
            <a:r>
              <a:rPr lang="en-US" dirty="0" smtClean="0"/>
              <a:t>Law Diminishing Returns:</a:t>
            </a:r>
          </a:p>
          <a:p>
            <a:r>
              <a:rPr lang="en-US" dirty="0" smtClean="0"/>
              <a:t>First Employee: 5 burritos</a:t>
            </a:r>
          </a:p>
          <a:p>
            <a:r>
              <a:rPr lang="en-US" dirty="0" smtClean="0"/>
              <a:t>Second Employee: 3 burritos</a:t>
            </a:r>
          </a:p>
          <a:p>
            <a:r>
              <a:rPr lang="en-US" dirty="0" smtClean="0"/>
              <a:t>Third Employee: 2 burritos</a:t>
            </a:r>
          </a:p>
        </p:txBody>
      </p:sp>
    </p:spTree>
    <p:extLst>
      <p:ext uri="{BB962C8B-B14F-4D97-AF65-F5344CB8AC3E}">
        <p14:creationId xmlns="" xmlns:p14="http://schemas.microsoft.com/office/powerpoint/2010/main" val="41593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run graph</a:t>
            </a:r>
            <a:endParaRPr lang="en-US" dirty="0"/>
          </a:p>
        </p:txBody>
      </p:sp>
      <p:pic>
        <p:nvPicPr>
          <p:cNvPr id="4" name="Content Placeholder 3" descr="AVC_Graph_3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4026" b="-24026"/>
          <a:stretch/>
        </p:blipFill>
        <p:spPr>
          <a:xfrm>
            <a:off x="582666" y="0"/>
            <a:ext cx="7398488" cy="5954898"/>
          </a:xfrm>
        </p:spPr>
      </p:pic>
    </p:spTree>
    <p:extLst>
      <p:ext uri="{BB962C8B-B14F-4D97-AF65-F5344CB8AC3E}">
        <p14:creationId xmlns="" xmlns:p14="http://schemas.microsoft.com/office/powerpoint/2010/main" val="45476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costs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AVC: variable cost/ quantity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27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total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AFC+AVC=ATC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150+82.5=232.5</a:t>
            </a:r>
          </a:p>
          <a:p>
            <a:pPr algn="ctr"/>
            <a:r>
              <a:rPr lang="en-US" dirty="0" smtClean="0"/>
              <a:t> or</a:t>
            </a:r>
          </a:p>
          <a:p>
            <a:pPr algn="ctr"/>
            <a:r>
              <a:rPr lang="en-US" dirty="0" smtClean="0"/>
              <a:t>Fixed costs + Variable costs/ Quantity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08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Rent: $2,700/month</a:t>
            </a:r>
          </a:p>
          <a:p>
            <a:r>
              <a:rPr lang="en-US" dirty="0" smtClean="0"/>
              <a:t>Electricity: $1,500/month</a:t>
            </a:r>
          </a:p>
          <a:p>
            <a:r>
              <a:rPr lang="en-US" dirty="0" smtClean="0"/>
              <a:t>Gas: $200/month</a:t>
            </a:r>
          </a:p>
          <a:p>
            <a:r>
              <a:rPr lang="en-US" dirty="0" smtClean="0"/>
              <a:t>Cable: $100/month</a:t>
            </a:r>
          </a:p>
        </p:txBody>
      </p:sp>
    </p:spTree>
    <p:extLst>
      <p:ext uri="{BB962C8B-B14F-4D97-AF65-F5344CB8AC3E}">
        <p14:creationId xmlns="" xmlns:p14="http://schemas.microsoft.com/office/powerpoint/2010/main" val="36982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Labor: $10.00/</a:t>
            </a:r>
            <a:r>
              <a:rPr lang="en-US" dirty="0" err="1" smtClean="0"/>
              <a:t>hr</a:t>
            </a:r>
            <a:endParaRPr lang="en-US" dirty="0" smtClean="0"/>
          </a:p>
          <a:p>
            <a:r>
              <a:rPr lang="en-US" dirty="0" smtClean="0"/>
              <a:t>Food Supplies:  $2.43/burrito</a:t>
            </a:r>
          </a:p>
          <a:p>
            <a:r>
              <a:rPr lang="en-US" dirty="0" smtClean="0"/>
              <a:t>Sales Tax: $0.22/burrito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33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Burrito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Tortilla: $0.15</a:t>
            </a:r>
          </a:p>
          <a:p>
            <a:r>
              <a:rPr lang="en-US" dirty="0" smtClean="0"/>
              <a:t>Rice: $0.50</a:t>
            </a:r>
          </a:p>
          <a:p>
            <a:r>
              <a:rPr lang="en-US" dirty="0" smtClean="0"/>
              <a:t>Beans: $0.09</a:t>
            </a:r>
          </a:p>
          <a:p>
            <a:r>
              <a:rPr lang="en-US" dirty="0" smtClean="0"/>
              <a:t>Meat: $0.50</a:t>
            </a:r>
          </a:p>
          <a:p>
            <a:r>
              <a:rPr lang="en-US" dirty="0" smtClean="0"/>
              <a:t>Cheese: $0.18</a:t>
            </a:r>
          </a:p>
          <a:p>
            <a:r>
              <a:rPr lang="en-US" dirty="0" smtClean="0"/>
              <a:t>Avocado $0.66</a:t>
            </a:r>
          </a:p>
          <a:p>
            <a:r>
              <a:rPr lang="en-US" dirty="0" smtClean="0"/>
              <a:t>Lettuce: $0.02</a:t>
            </a:r>
          </a:p>
          <a:p>
            <a:r>
              <a:rPr lang="en-US" dirty="0" smtClean="0"/>
              <a:t>Tomato: $0.25</a:t>
            </a:r>
          </a:p>
          <a:p>
            <a:r>
              <a:rPr lang="en-US" dirty="0" smtClean="0"/>
              <a:t>Sour Cream: $0.05</a:t>
            </a:r>
          </a:p>
          <a:p>
            <a:r>
              <a:rPr lang="en-US" dirty="0" smtClean="0"/>
              <a:t>Hot Sauce: $0.03</a:t>
            </a:r>
          </a:p>
          <a:p>
            <a:r>
              <a:rPr lang="en-US" dirty="0" smtClean="0"/>
              <a:t>One Burrito: Priceless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023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Short run vs. Long run</a:t>
            </a:r>
            <a:endParaRPr lang="en-US" dirty="0"/>
          </a:p>
        </p:txBody>
      </p:sp>
      <p:pic>
        <p:nvPicPr>
          <p:cNvPr id="4" name="Episode 20B - Short Run vs. Long Run Production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10412" y="914400"/>
            <a:ext cx="5458713" cy="3765550"/>
          </a:xfrm>
        </p:spPr>
      </p:pic>
    </p:spTree>
    <p:extLst>
      <p:ext uri="{BB962C8B-B14F-4D97-AF65-F5344CB8AC3E}">
        <p14:creationId xmlns="" xmlns:p14="http://schemas.microsoft.com/office/powerpoint/2010/main" val="75004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run limits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165" b="14165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34102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costs (mc)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cost to produce one more of a product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053" y="1618406"/>
            <a:ext cx="4167640" cy="34297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44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fixed costs (</a:t>
            </a:r>
            <a:r>
              <a:rPr lang="en-US" dirty="0" err="1" smtClean="0"/>
              <a:t>afc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Fixed Costs/number of units produced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577" y="1450855"/>
            <a:ext cx="4521736" cy="33743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89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532</TotalTime>
  <Words>296</Words>
  <Application>Microsoft Office PowerPoint</Application>
  <PresentationFormat>On-screen Show (4:3)</PresentationFormat>
  <Paragraphs>118</Paragraphs>
  <Slides>21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Angles</vt:lpstr>
      <vt:lpstr>Short run production</vt:lpstr>
      <vt:lpstr>Short run graph</vt:lpstr>
      <vt:lpstr>Fixed costs</vt:lpstr>
      <vt:lpstr>Variable costs</vt:lpstr>
      <vt:lpstr>Burrito breakdown</vt:lpstr>
      <vt:lpstr>           Short run vs. Long run</vt:lpstr>
      <vt:lpstr>Short run limits</vt:lpstr>
      <vt:lpstr>Marginal costs (mc)</vt:lpstr>
      <vt:lpstr>Average fixed costs (afc)</vt:lpstr>
      <vt:lpstr>Average variable costs</vt:lpstr>
      <vt:lpstr>Average total costs</vt:lpstr>
      <vt:lpstr>Shutdown: If less than q2 </vt:lpstr>
      <vt:lpstr>Operate at loss: q2-q4</vt:lpstr>
      <vt:lpstr>Short run profit: Quantity&gt;q4 </vt:lpstr>
      <vt:lpstr>Long run equilibrium: at q4  </vt:lpstr>
      <vt:lpstr>DATA</vt:lpstr>
      <vt:lpstr>Production cost graph</vt:lpstr>
      <vt:lpstr>How did we get all that….Data!?</vt:lpstr>
      <vt:lpstr>Variable costs</vt:lpstr>
      <vt:lpstr>Variable costs (cont.)</vt:lpstr>
      <vt:lpstr>Average total cost</vt:lpstr>
    </vt:vector>
  </TitlesOfParts>
  <Company>Marin Cleaners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run production</dc:title>
  <dc:creator>Griffin  Casassa</dc:creator>
  <cp:lastModifiedBy>mspinrad</cp:lastModifiedBy>
  <cp:revision>17</cp:revision>
  <dcterms:created xsi:type="dcterms:W3CDTF">2013-05-28T19:48:40Z</dcterms:created>
  <dcterms:modified xsi:type="dcterms:W3CDTF">2013-05-31T18:41:21Z</dcterms:modified>
</cp:coreProperties>
</file>