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14" r:id="rId2"/>
    <p:sldId id="293" r:id="rId3"/>
    <p:sldId id="313" r:id="rId4"/>
    <p:sldId id="322" r:id="rId5"/>
    <p:sldId id="326" r:id="rId6"/>
    <p:sldId id="305" r:id="rId7"/>
    <p:sldId id="329" r:id="rId8"/>
    <p:sldId id="328" r:id="rId9"/>
    <p:sldId id="319" r:id="rId10"/>
    <p:sldId id="324" r:id="rId11"/>
    <p:sldId id="31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0000"/>
    <a:srgbClr val="0066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025" autoAdjust="0"/>
    <p:restoredTop sz="94660"/>
  </p:normalViewPr>
  <p:slideViewPr>
    <p:cSldViewPr>
      <p:cViewPr varScale="1">
        <p:scale>
          <a:sx n="57" d="100"/>
          <a:sy n="57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60B02C3-AA35-4D0E-960F-3A6F51F4F2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C2C352B-63F9-4B55-9EB0-0934D84D7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3F988CE-638A-4BCB-9F85-B5B18E672D33}" type="slidenum">
              <a:rPr lang="en-US"/>
              <a:pPr/>
              <a:t>6</a:t>
            </a:fld>
            <a:endParaRPr 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552450"/>
            <a:ext cx="4572000" cy="342900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13225"/>
            <a:ext cx="5486400" cy="4244975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C8677-F5A5-413B-A32A-C4581BD06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3836A-CC66-4905-B9B7-4E5BF7C9F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56C66-D0BA-4301-B582-56C6DB2A3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20B64-EE54-4F71-B78C-0E0244500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B2D28-E5E7-491A-BD8B-6281911BF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9D65A-143D-4932-B799-064A979D70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826A4-6540-49C5-B044-396ABA168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5AB38-A6E1-41A3-B2C6-65A6AD849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5232E-13D6-4C8C-97DF-1B4450830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170C9-7738-405A-B8F5-01B67E16A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637FD-F15D-45CF-86E0-FAD6691F3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5A6E5C1-34B9-4CF7-A596-9E4029B8F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lu.com/watch/46550/cnbc-originals-inside-american-airlines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6000" b="1" smtClean="0">
                <a:solidFill>
                  <a:srgbClr val="0000FF"/>
                </a:solidFill>
              </a:rPr>
              <a:t>Price Discrimination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Monopoly Wrap-Up</a:t>
            </a:r>
          </a:p>
          <a:p>
            <a:pPr eaLnBrk="1" hangingPunct="1"/>
            <a:r>
              <a:rPr lang="en-US" sz="2000" smtClean="0"/>
              <a:t>Chapter 15 Completion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elkerswikinomics.com/blog/wp-content/uploads/2007/11/price-discriminating-monopoly_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788" y="2514600"/>
            <a:ext cx="86106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228600" y="1981200"/>
            <a:ext cx="3276600" cy="2895600"/>
            <a:chOff x="2256" y="1152"/>
            <a:chExt cx="2064" cy="1824"/>
          </a:xfrm>
        </p:grpSpPr>
        <p:sp>
          <p:nvSpPr>
            <p:cNvPr id="12310" name="Line 3"/>
            <p:cNvSpPr>
              <a:spLocks noChangeShapeType="1"/>
            </p:cNvSpPr>
            <p:nvPr/>
          </p:nvSpPr>
          <p:spPr bwMode="auto">
            <a:xfrm>
              <a:off x="2256" y="1152"/>
              <a:ext cx="0" cy="18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Line 4"/>
            <p:cNvSpPr>
              <a:spLocks noChangeShapeType="1"/>
            </p:cNvSpPr>
            <p:nvPr/>
          </p:nvSpPr>
          <p:spPr bwMode="auto">
            <a:xfrm>
              <a:off x="2256" y="2976"/>
              <a:ext cx="206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7829" name="Group 5"/>
          <p:cNvGrpSpPr>
            <a:grpSpLocks/>
          </p:cNvGrpSpPr>
          <p:nvPr/>
        </p:nvGrpSpPr>
        <p:grpSpPr bwMode="auto">
          <a:xfrm>
            <a:off x="228600" y="2514600"/>
            <a:ext cx="4254500" cy="1997075"/>
            <a:chOff x="624" y="1440"/>
            <a:chExt cx="2680" cy="1258"/>
          </a:xfrm>
        </p:grpSpPr>
        <p:sp>
          <p:nvSpPr>
            <p:cNvPr id="12308" name="Line 6"/>
            <p:cNvSpPr>
              <a:spLocks noChangeShapeType="1"/>
            </p:cNvSpPr>
            <p:nvPr/>
          </p:nvSpPr>
          <p:spPr bwMode="auto">
            <a:xfrm>
              <a:off x="624" y="1440"/>
              <a:ext cx="2400" cy="1104"/>
            </a:xfrm>
            <a:prstGeom prst="line">
              <a:avLst/>
            </a:prstGeom>
            <a:noFill/>
            <a:ln w="44450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9" name="Text Box 7"/>
            <p:cNvSpPr txBox="1">
              <a:spLocks noChangeArrowheads="1"/>
            </p:cNvSpPr>
            <p:nvPr/>
          </p:nvSpPr>
          <p:spPr bwMode="auto">
            <a:xfrm>
              <a:off x="3072" y="2448"/>
              <a:ext cx="23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D</a:t>
              </a:r>
            </a:p>
          </p:txBody>
        </p:sp>
      </p:grpSp>
      <p:grpSp>
        <p:nvGrpSpPr>
          <p:cNvPr id="77832" name="Group 8"/>
          <p:cNvGrpSpPr>
            <a:grpSpLocks/>
          </p:cNvGrpSpPr>
          <p:nvPr/>
        </p:nvGrpSpPr>
        <p:grpSpPr bwMode="auto">
          <a:xfrm>
            <a:off x="228600" y="2514600"/>
            <a:ext cx="3398838" cy="3140075"/>
            <a:chOff x="624" y="1440"/>
            <a:chExt cx="2141" cy="1978"/>
          </a:xfrm>
        </p:grpSpPr>
        <p:sp>
          <p:nvSpPr>
            <p:cNvPr id="12306" name="Line 9"/>
            <p:cNvSpPr>
              <a:spLocks noChangeShapeType="1"/>
            </p:cNvSpPr>
            <p:nvPr/>
          </p:nvSpPr>
          <p:spPr bwMode="auto">
            <a:xfrm>
              <a:off x="624" y="1440"/>
              <a:ext cx="1728" cy="1824"/>
            </a:xfrm>
            <a:prstGeom prst="line">
              <a:avLst/>
            </a:prstGeom>
            <a:noFill/>
            <a:ln w="444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7" name="Text Box 10"/>
            <p:cNvSpPr txBox="1">
              <a:spLocks noChangeArrowheads="1"/>
            </p:cNvSpPr>
            <p:nvPr/>
          </p:nvSpPr>
          <p:spPr bwMode="auto">
            <a:xfrm>
              <a:off x="2400" y="3168"/>
              <a:ext cx="36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b="1"/>
                <a:t>MR</a:t>
              </a:r>
            </a:p>
          </p:txBody>
        </p:sp>
      </p:grpSp>
      <p:sp>
        <p:nvSpPr>
          <p:cNvPr id="77835" name="Text Box 11"/>
          <p:cNvSpPr txBox="1">
            <a:spLocks noChangeArrowheads="1"/>
          </p:cNvSpPr>
          <p:nvPr/>
        </p:nvSpPr>
        <p:spPr bwMode="auto">
          <a:xfrm rot="5400000">
            <a:off x="1805782" y="4061618"/>
            <a:ext cx="1479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-----------------</a:t>
            </a:r>
          </a:p>
        </p:txBody>
      </p:sp>
      <p:grpSp>
        <p:nvGrpSpPr>
          <p:cNvPr id="77836" name="Group 12"/>
          <p:cNvGrpSpPr>
            <a:grpSpLocks/>
          </p:cNvGrpSpPr>
          <p:nvPr/>
        </p:nvGrpSpPr>
        <p:grpSpPr bwMode="auto">
          <a:xfrm>
            <a:off x="2590800" y="1524000"/>
            <a:ext cx="2362200" cy="1981200"/>
            <a:chOff x="2112" y="816"/>
            <a:chExt cx="1488" cy="1248"/>
          </a:xfrm>
        </p:grpSpPr>
        <p:sp>
          <p:nvSpPr>
            <p:cNvPr id="12304" name="Line 13"/>
            <p:cNvSpPr>
              <a:spLocks noChangeShapeType="1"/>
            </p:cNvSpPr>
            <p:nvPr/>
          </p:nvSpPr>
          <p:spPr bwMode="auto">
            <a:xfrm flipH="1">
              <a:off x="2112" y="1152"/>
              <a:ext cx="624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Oval 14"/>
            <p:cNvSpPr>
              <a:spLocks noChangeArrowheads="1"/>
            </p:cNvSpPr>
            <p:nvPr/>
          </p:nvSpPr>
          <p:spPr bwMode="auto">
            <a:xfrm>
              <a:off x="2688" y="816"/>
              <a:ext cx="912" cy="288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/>
                <a:t>Unit Elastic</a:t>
              </a:r>
            </a:p>
          </p:txBody>
        </p:sp>
      </p:grpSp>
      <p:grpSp>
        <p:nvGrpSpPr>
          <p:cNvPr id="77839" name="Group 15"/>
          <p:cNvGrpSpPr>
            <a:grpSpLocks/>
          </p:cNvGrpSpPr>
          <p:nvPr/>
        </p:nvGrpSpPr>
        <p:grpSpPr bwMode="auto">
          <a:xfrm>
            <a:off x="469900" y="1828800"/>
            <a:ext cx="2197100" cy="1100138"/>
            <a:chOff x="776" y="1008"/>
            <a:chExt cx="1384" cy="693"/>
          </a:xfrm>
        </p:grpSpPr>
        <p:sp>
          <p:nvSpPr>
            <p:cNvPr id="12302" name="Oval 16"/>
            <p:cNvSpPr>
              <a:spLocks noChangeArrowheads="1"/>
            </p:cNvSpPr>
            <p:nvPr/>
          </p:nvSpPr>
          <p:spPr bwMode="auto">
            <a:xfrm>
              <a:off x="1152" y="1008"/>
              <a:ext cx="1008" cy="288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/>
                <a:t>Elastic range</a:t>
              </a:r>
            </a:p>
          </p:txBody>
        </p:sp>
        <p:sp>
          <p:nvSpPr>
            <p:cNvPr id="12303" name="AutoShape 17"/>
            <p:cNvSpPr>
              <a:spLocks/>
            </p:cNvSpPr>
            <p:nvPr/>
          </p:nvSpPr>
          <p:spPr bwMode="auto">
            <a:xfrm rot="-3782869">
              <a:off x="1286" y="855"/>
              <a:ext cx="336" cy="1355"/>
            </a:xfrm>
            <a:prstGeom prst="rightBrace">
              <a:avLst>
                <a:gd name="adj1" fmla="val 3360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7842" name="Group 18"/>
          <p:cNvGrpSpPr>
            <a:grpSpLocks/>
          </p:cNvGrpSpPr>
          <p:nvPr/>
        </p:nvGrpSpPr>
        <p:grpSpPr bwMode="auto">
          <a:xfrm>
            <a:off x="2776538" y="2819400"/>
            <a:ext cx="2938462" cy="1000125"/>
            <a:chOff x="2229" y="1632"/>
            <a:chExt cx="1851" cy="630"/>
          </a:xfrm>
        </p:grpSpPr>
        <p:sp>
          <p:nvSpPr>
            <p:cNvPr id="12300" name="Oval 19"/>
            <p:cNvSpPr>
              <a:spLocks noChangeArrowheads="1"/>
            </p:cNvSpPr>
            <p:nvPr/>
          </p:nvSpPr>
          <p:spPr bwMode="auto">
            <a:xfrm>
              <a:off x="2736" y="1632"/>
              <a:ext cx="1344" cy="336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/>
                <a:t>Inelastic Range</a:t>
              </a:r>
            </a:p>
          </p:txBody>
        </p:sp>
        <p:sp>
          <p:nvSpPr>
            <p:cNvPr id="12301" name="AutoShape 20"/>
            <p:cNvSpPr>
              <a:spLocks/>
            </p:cNvSpPr>
            <p:nvPr/>
          </p:nvSpPr>
          <p:spPr bwMode="auto">
            <a:xfrm rot="-3782869">
              <a:off x="2541" y="1614"/>
              <a:ext cx="336" cy="960"/>
            </a:xfrm>
            <a:prstGeom prst="rightBrace">
              <a:avLst>
                <a:gd name="adj1" fmla="val 2381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845" name="Text Box 21"/>
          <p:cNvSpPr txBox="1">
            <a:spLocks noChangeArrowheads="1"/>
          </p:cNvSpPr>
          <p:nvPr/>
        </p:nvSpPr>
        <p:spPr bwMode="auto">
          <a:xfrm>
            <a:off x="2362200" y="3352800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cs typeface="Arial" charset="0"/>
              </a:rPr>
              <a:t>●</a:t>
            </a:r>
          </a:p>
        </p:txBody>
      </p:sp>
      <p:sp>
        <p:nvSpPr>
          <p:cNvPr id="12298" name="Text Box 22"/>
          <p:cNvSpPr txBox="1">
            <a:spLocks noChangeArrowheads="1"/>
          </p:cNvSpPr>
          <p:nvPr/>
        </p:nvSpPr>
        <p:spPr bwMode="auto">
          <a:xfrm>
            <a:off x="1447800" y="457200"/>
            <a:ext cx="5929313" cy="746125"/>
          </a:xfrm>
          <a:prstGeom prst="rect">
            <a:avLst/>
          </a:prstGeom>
          <a:noFill/>
          <a:ln w="44450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/>
              <a:t>Monopolies &amp; Elasticity</a:t>
            </a:r>
          </a:p>
        </p:txBody>
      </p:sp>
      <p:sp>
        <p:nvSpPr>
          <p:cNvPr id="77849" name="Text Box 25"/>
          <p:cNvSpPr txBox="1">
            <a:spLocks noChangeArrowheads="1"/>
          </p:cNvSpPr>
          <p:nvPr/>
        </p:nvSpPr>
        <p:spPr bwMode="auto">
          <a:xfrm>
            <a:off x="3810000" y="4800600"/>
            <a:ext cx="4981575" cy="1585913"/>
          </a:xfrm>
          <a:prstGeom prst="rect">
            <a:avLst/>
          </a:prstGeom>
          <a:noFill/>
          <a:ln w="603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/>
            <a:r>
              <a:rPr lang="en-US"/>
              <a:t>              </a:t>
            </a:r>
            <a:r>
              <a:rPr lang="en-US" sz="2000" b="1"/>
              <a:t>Monopolies will:</a:t>
            </a:r>
          </a:p>
          <a:p>
            <a:pPr marL="342900" indent="-342900"/>
            <a:endParaRPr lang="en-US" sz="2000" b="1"/>
          </a:p>
          <a:p>
            <a:pPr marL="342900" indent="-342900">
              <a:buFontTx/>
              <a:buAutoNum type="arabicParenR"/>
            </a:pPr>
            <a:r>
              <a:rPr lang="en-US"/>
              <a:t>Operate only in </a:t>
            </a:r>
            <a:r>
              <a:rPr lang="en-US" b="1">
                <a:solidFill>
                  <a:srgbClr val="0000FF"/>
                </a:solidFill>
              </a:rPr>
              <a:t>Elastic Portion</a:t>
            </a:r>
            <a:r>
              <a:rPr lang="en-US"/>
              <a:t> of Demand</a:t>
            </a:r>
          </a:p>
          <a:p>
            <a:pPr marL="342900" indent="-342900">
              <a:buFontTx/>
              <a:buAutoNum type="arabicParenR"/>
            </a:pPr>
            <a:endParaRPr lang="en-US"/>
          </a:p>
          <a:p>
            <a:pPr marL="342900" indent="-342900">
              <a:buFontTx/>
              <a:buAutoNum type="arabicParenR"/>
            </a:pPr>
            <a:r>
              <a:rPr lang="en-US"/>
              <a:t>Elasticity = 1  when  MR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5" grpId="0"/>
      <p:bldP spid="77845" grpId="0"/>
      <p:bldP spid="77849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solidFill>
            <a:srgbClr val="CCFFCC">
              <a:alpha val="76862"/>
            </a:srgbClr>
          </a:solidFill>
          <a:ln w="41275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b="1" smtClean="0"/>
              <a:t>PRICE DISCRIMINATION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2895600"/>
          </a:xfrm>
          <a:noFill/>
          <a:ln w="25400">
            <a:solidFill>
              <a:srgbClr val="0000FF"/>
            </a:solidFill>
          </a:ln>
        </p:spPr>
        <p:txBody>
          <a:bodyPr/>
          <a:lstStyle/>
          <a:p>
            <a:pPr eaLnBrk="1" hangingPunct="1">
              <a:buClr>
                <a:srgbClr val="00CC00"/>
              </a:buClr>
            </a:pP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</a:rPr>
              <a:t>Price discrimination</a:t>
            </a:r>
            <a:r>
              <a:rPr lang="en-US" sz="2400" i="1" smtClean="0">
                <a:solidFill>
                  <a:srgbClr val="25A9A6"/>
                </a:solidFill>
                <a:latin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</a:rPr>
              <a:t>is the business practice of selling the </a:t>
            </a:r>
            <a:r>
              <a:rPr lang="en-US" sz="2400" u="sng" smtClean="0">
                <a:latin typeface="Times New Roman" pitchFamily="18" charset="0"/>
              </a:rPr>
              <a:t>same good</a:t>
            </a:r>
            <a:r>
              <a:rPr lang="en-US" sz="2400" smtClean="0">
                <a:latin typeface="Times New Roman" pitchFamily="18" charset="0"/>
              </a:rPr>
              <a:t> at different prices to different customers </a:t>
            </a:r>
          </a:p>
          <a:p>
            <a:pPr eaLnBrk="1" hangingPunct="1">
              <a:buClr>
                <a:srgbClr val="00CC00"/>
              </a:buClr>
            </a:pPr>
            <a:endParaRPr lang="en-US" sz="2400" smtClean="0">
              <a:latin typeface="Times New Roman" pitchFamily="18" charset="0"/>
            </a:endParaRPr>
          </a:p>
          <a:p>
            <a:pPr eaLnBrk="1" hangingPunct="1">
              <a:buClr>
                <a:srgbClr val="00CC00"/>
              </a:buClr>
            </a:pPr>
            <a:r>
              <a:rPr lang="en-US" sz="2400" smtClean="0">
                <a:latin typeface="Times New Roman" pitchFamily="18" charset="0"/>
              </a:rPr>
              <a:t>For a Firm to price discriminate it </a:t>
            </a:r>
            <a:r>
              <a:rPr lang="en-US" sz="2400" u="sng" smtClean="0">
                <a:latin typeface="Times New Roman" pitchFamily="18" charset="0"/>
              </a:rPr>
              <a:t>must</a:t>
            </a:r>
            <a:r>
              <a:rPr lang="en-US" sz="2400" smtClean="0">
                <a:latin typeface="Times New Roman" pitchFamily="18" charset="0"/>
              </a:rPr>
              <a:t>:</a:t>
            </a:r>
          </a:p>
          <a:p>
            <a:pPr lvl="1" eaLnBrk="1" hangingPunct="1">
              <a:buClr>
                <a:srgbClr val="00CC00"/>
              </a:buClr>
            </a:pPr>
            <a:r>
              <a:rPr lang="en-US" sz="2000" smtClean="0">
                <a:latin typeface="Times New Roman" pitchFamily="18" charset="0"/>
              </a:rPr>
              <a:t>have some </a:t>
            </a:r>
            <a:r>
              <a:rPr lang="en-US" sz="2000" b="1" smtClean="0">
                <a:solidFill>
                  <a:srgbClr val="FF0000"/>
                </a:solidFill>
                <a:latin typeface="Times New Roman" pitchFamily="18" charset="0"/>
              </a:rPr>
              <a:t>market power </a:t>
            </a:r>
            <a:r>
              <a:rPr lang="en-US" sz="2000" smtClean="0">
                <a:latin typeface="Times New Roman" pitchFamily="18" charset="0"/>
              </a:rPr>
              <a:t>(some price control)  </a:t>
            </a:r>
          </a:p>
          <a:p>
            <a:pPr lvl="1" eaLnBrk="1" hangingPunct="1">
              <a:buClr>
                <a:srgbClr val="00CC00"/>
              </a:buClr>
            </a:pPr>
            <a:r>
              <a:rPr lang="en-US" sz="2000" smtClean="0">
                <a:latin typeface="Times New Roman" pitchFamily="18" charset="0"/>
              </a:rPr>
              <a:t>be able to identify &amp; </a:t>
            </a:r>
            <a:r>
              <a:rPr lang="en-US" sz="2000" u="sng" smtClean="0">
                <a:latin typeface="Times New Roman" pitchFamily="18" charset="0"/>
              </a:rPr>
              <a:t>separate</a:t>
            </a:r>
            <a:r>
              <a:rPr lang="en-US" sz="2000" smtClean="0">
                <a:latin typeface="Times New Roman" pitchFamily="18" charset="0"/>
              </a:rPr>
              <a:t> groups of consumers</a:t>
            </a:r>
          </a:p>
          <a:p>
            <a:pPr lvl="1" eaLnBrk="1" hangingPunct="1">
              <a:buClr>
                <a:srgbClr val="00CC00"/>
              </a:buClr>
            </a:pPr>
            <a:r>
              <a:rPr lang="en-US" sz="2000" smtClean="0">
                <a:latin typeface="Times New Roman" pitchFamily="18" charset="0"/>
              </a:rPr>
              <a:t>be able to </a:t>
            </a:r>
            <a:r>
              <a:rPr lang="en-US" sz="2000" u="sng" smtClean="0">
                <a:latin typeface="Times New Roman" pitchFamily="18" charset="0"/>
              </a:rPr>
              <a:t>prevent resale</a:t>
            </a:r>
            <a:r>
              <a:rPr lang="en-US" sz="2000" smtClean="0">
                <a:latin typeface="Times New Roman" pitchFamily="18" charset="0"/>
              </a:rPr>
              <a:t> between consumers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bldLvl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4"/>
          <p:cNvSpPr>
            <a:spLocks noChangeArrowheads="1"/>
          </p:cNvSpPr>
          <p:nvPr/>
        </p:nvSpPr>
        <p:spPr bwMode="auto">
          <a:xfrm>
            <a:off x="2209800" y="304800"/>
            <a:ext cx="4800600" cy="121920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/>
              <a:t>Examples of Price Discrimination</a:t>
            </a:r>
          </a:p>
        </p:txBody>
      </p:sp>
      <p:grpSp>
        <p:nvGrpSpPr>
          <p:cNvPr id="74762" name="Group 10"/>
          <p:cNvGrpSpPr>
            <a:grpSpLocks/>
          </p:cNvGrpSpPr>
          <p:nvPr/>
        </p:nvGrpSpPr>
        <p:grpSpPr bwMode="auto">
          <a:xfrm>
            <a:off x="304800" y="1600200"/>
            <a:ext cx="2667000" cy="2341563"/>
            <a:chOff x="240" y="1056"/>
            <a:chExt cx="1824" cy="1735"/>
          </a:xfrm>
        </p:grpSpPr>
        <p:pic>
          <p:nvPicPr>
            <p:cNvPr id="4108" name="Picture 6" descr="kfc_coupon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0" y="1056"/>
              <a:ext cx="1824" cy="1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9" name="Text Box 7"/>
            <p:cNvSpPr txBox="1">
              <a:spLocks noChangeArrowheads="1"/>
            </p:cNvSpPr>
            <p:nvPr/>
          </p:nvSpPr>
          <p:spPr bwMode="auto">
            <a:xfrm>
              <a:off x="613" y="2519"/>
              <a:ext cx="804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Coupons</a:t>
              </a:r>
            </a:p>
          </p:txBody>
        </p:sp>
      </p:grpSp>
      <p:pic>
        <p:nvPicPr>
          <p:cNvPr id="74761" name="Picture 9" descr="airline-ticke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447800"/>
            <a:ext cx="232410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4766" name="Group 14"/>
          <p:cNvGrpSpPr>
            <a:grpSpLocks/>
          </p:cNvGrpSpPr>
          <p:nvPr/>
        </p:nvGrpSpPr>
        <p:grpSpPr bwMode="auto">
          <a:xfrm>
            <a:off x="5334000" y="3657600"/>
            <a:ext cx="3460750" cy="2052638"/>
            <a:chOff x="2592" y="2544"/>
            <a:chExt cx="2615" cy="1606"/>
          </a:xfrm>
        </p:grpSpPr>
        <p:pic>
          <p:nvPicPr>
            <p:cNvPr id="4106" name="Picture 12" descr="intro_group_phones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92" y="2544"/>
              <a:ext cx="2310" cy="1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7" name="Text Box 13"/>
            <p:cNvSpPr txBox="1">
              <a:spLocks noChangeArrowheads="1"/>
            </p:cNvSpPr>
            <p:nvPr/>
          </p:nvSpPr>
          <p:spPr bwMode="auto">
            <a:xfrm>
              <a:off x="2870" y="3863"/>
              <a:ext cx="2337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Cell Phone “Calling Plans”</a:t>
              </a:r>
            </a:p>
          </p:txBody>
        </p:sp>
      </p:grpSp>
      <p:grpSp>
        <p:nvGrpSpPr>
          <p:cNvPr id="74770" name="Group 18"/>
          <p:cNvGrpSpPr>
            <a:grpSpLocks/>
          </p:cNvGrpSpPr>
          <p:nvPr/>
        </p:nvGrpSpPr>
        <p:grpSpPr bwMode="auto">
          <a:xfrm>
            <a:off x="914400" y="4114800"/>
            <a:ext cx="3257550" cy="2271713"/>
            <a:chOff x="576" y="2592"/>
            <a:chExt cx="2052" cy="1431"/>
          </a:xfrm>
        </p:grpSpPr>
        <p:pic>
          <p:nvPicPr>
            <p:cNvPr id="4104" name="Picture 16" descr="costco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24" y="2592"/>
              <a:ext cx="1500" cy="1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5" name="Text Box 17"/>
            <p:cNvSpPr txBox="1">
              <a:spLocks noChangeArrowheads="1"/>
            </p:cNvSpPr>
            <p:nvPr/>
          </p:nvSpPr>
          <p:spPr bwMode="auto">
            <a:xfrm>
              <a:off x="576" y="3792"/>
              <a:ext cx="205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Shoppers who “buy in bulk”</a:t>
              </a:r>
            </a:p>
          </p:txBody>
        </p:sp>
      </p:grpSp>
      <p:pic>
        <p:nvPicPr>
          <p:cNvPr id="74772" name="Picture 20" descr="d1092_mummert_movie_tickets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81400" y="1828800"/>
            <a:ext cx="200501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carto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0"/>
            <a:ext cx="5334000" cy="391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AutoShape 9"/>
          <p:cNvSpPr>
            <a:spLocks noChangeArrowheads="1"/>
          </p:cNvSpPr>
          <p:nvPr/>
        </p:nvSpPr>
        <p:spPr bwMode="auto">
          <a:xfrm>
            <a:off x="6553200" y="914400"/>
            <a:ext cx="2209800" cy="1371600"/>
          </a:xfrm>
          <a:prstGeom prst="wedgeRoundRectCallout">
            <a:avLst>
              <a:gd name="adj1" fmla="val -83620"/>
              <a:gd name="adj2" fmla="val 87963"/>
              <a:gd name="adj3" fmla="val 16667"/>
            </a:avLst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i="1"/>
              <a:t>“</a:t>
            </a:r>
            <a:r>
              <a:rPr lang="en-US" b="1" i="1"/>
              <a:t>Would it bother you to hear how little I paid for this flight?”</a:t>
            </a:r>
          </a:p>
        </p:txBody>
      </p:sp>
      <p:sp>
        <p:nvSpPr>
          <p:cNvPr id="5124" name="Text Box 10"/>
          <p:cNvSpPr txBox="1">
            <a:spLocks noChangeArrowheads="1"/>
          </p:cNvSpPr>
          <p:nvPr/>
        </p:nvSpPr>
        <p:spPr bwMode="auto">
          <a:xfrm>
            <a:off x="457200" y="381000"/>
            <a:ext cx="7562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3"/>
              </a:rPr>
              <a:t>http://www.hulu.com/watch/46550/cnbc-originals-inside-american-airlines</a:t>
            </a:r>
            <a:endParaRPr lang="en-US"/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71438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smtClean="0"/>
              <a:t>Single Price Monopoly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231900" y="1401763"/>
            <a:ext cx="6583363" cy="4795837"/>
          </a:xfrm>
          <a:prstGeom prst="rect">
            <a:avLst/>
          </a:prstGeom>
          <a:solidFill>
            <a:srgbClr val="F3F6F9"/>
          </a:solidFill>
          <a:ln w="21272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231900" y="1401763"/>
            <a:ext cx="6583363" cy="4795837"/>
          </a:xfrm>
          <a:prstGeom prst="rect">
            <a:avLst/>
          </a:prstGeom>
          <a:solidFill>
            <a:srgbClr val="F2F4F8"/>
          </a:solidFill>
          <a:ln w="19367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231900" y="1401763"/>
            <a:ext cx="6583363" cy="4795837"/>
          </a:xfrm>
          <a:prstGeom prst="rect">
            <a:avLst/>
          </a:prstGeom>
          <a:solidFill>
            <a:srgbClr val="F1F4F7"/>
          </a:solidFill>
          <a:ln w="17303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231900" y="1401763"/>
            <a:ext cx="6583363" cy="4795837"/>
          </a:xfrm>
          <a:prstGeom prst="rect">
            <a:avLst/>
          </a:prstGeom>
          <a:solidFill>
            <a:srgbClr val="F0F2F5"/>
          </a:solidFill>
          <a:ln w="153988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1231900" y="1401763"/>
            <a:ext cx="6583363" cy="4795837"/>
          </a:xfrm>
          <a:prstGeom prst="rect">
            <a:avLst/>
          </a:prstGeom>
          <a:solidFill>
            <a:srgbClr val="EEF1F4"/>
          </a:solidFill>
          <a:ln w="13493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1231900" y="1401763"/>
            <a:ext cx="6583363" cy="4795837"/>
          </a:xfrm>
          <a:prstGeom prst="rect">
            <a:avLst/>
          </a:prstGeom>
          <a:solidFill>
            <a:srgbClr val="EDEFF3"/>
          </a:solidFill>
          <a:ln w="11588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231900" y="1401763"/>
            <a:ext cx="6583363" cy="4795837"/>
          </a:xfrm>
          <a:prstGeom prst="rect">
            <a:avLst/>
          </a:prstGeom>
          <a:solidFill>
            <a:srgbClr val="EBEEF2"/>
          </a:solidFill>
          <a:ln w="96838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1231900" y="1401763"/>
            <a:ext cx="6583363" cy="4795837"/>
          </a:xfrm>
          <a:prstGeom prst="rect">
            <a:avLst/>
          </a:prstGeom>
          <a:solidFill>
            <a:srgbClr val="EAECF1"/>
          </a:solidFill>
          <a:ln w="7778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1231900" y="1401763"/>
            <a:ext cx="6583363" cy="4795837"/>
          </a:xfrm>
          <a:prstGeom prst="rect">
            <a:avLst/>
          </a:prstGeom>
          <a:solidFill>
            <a:srgbClr val="E9EBF0"/>
          </a:solidFill>
          <a:ln w="5715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1231900" y="1401763"/>
            <a:ext cx="6583363" cy="4795837"/>
          </a:xfrm>
          <a:prstGeom prst="rect">
            <a:avLst/>
          </a:prstGeom>
          <a:solidFill>
            <a:srgbClr val="E7EAEF"/>
          </a:solidFill>
          <a:ln w="38100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1231900" y="1401763"/>
            <a:ext cx="6583363" cy="4795837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077913" y="1228725"/>
            <a:ext cx="6659562" cy="4930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9" name="Freeform 15"/>
          <p:cNvSpPr>
            <a:spLocks/>
          </p:cNvSpPr>
          <p:nvPr/>
        </p:nvSpPr>
        <p:spPr bwMode="auto">
          <a:xfrm>
            <a:off x="1077913" y="1228725"/>
            <a:ext cx="6659562" cy="4930775"/>
          </a:xfrm>
          <a:custGeom>
            <a:avLst/>
            <a:gdLst>
              <a:gd name="T0" fmla="*/ 0 w 4195"/>
              <a:gd name="T1" fmla="*/ 0 h 3106"/>
              <a:gd name="T2" fmla="*/ 0 w 4195"/>
              <a:gd name="T3" fmla="*/ 2147483647 h 3106"/>
              <a:gd name="T4" fmla="*/ 2147483647 w 4195"/>
              <a:gd name="T5" fmla="*/ 2147483647 h 310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95" h="3106">
                <a:moveTo>
                  <a:pt x="0" y="0"/>
                </a:moveTo>
                <a:lnTo>
                  <a:pt x="0" y="3106"/>
                </a:lnTo>
                <a:lnTo>
                  <a:pt x="4195" y="3106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6272" name="Group 16"/>
          <p:cNvGrpSpPr>
            <a:grpSpLocks/>
          </p:cNvGrpSpPr>
          <p:nvPr/>
        </p:nvGrpSpPr>
        <p:grpSpPr bwMode="auto">
          <a:xfrm>
            <a:off x="1077913" y="2846388"/>
            <a:ext cx="2046287" cy="1463675"/>
            <a:chOff x="938" y="1806"/>
            <a:chExt cx="1289" cy="922"/>
          </a:xfrm>
        </p:grpSpPr>
        <p:sp>
          <p:nvSpPr>
            <p:cNvPr id="6199" name="Rectangle 17"/>
            <p:cNvSpPr>
              <a:spLocks noChangeArrowheads="1"/>
            </p:cNvSpPr>
            <p:nvPr/>
          </p:nvSpPr>
          <p:spPr bwMode="auto">
            <a:xfrm>
              <a:off x="938" y="1806"/>
              <a:ext cx="1289" cy="922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0" name="Rectangle 18"/>
            <p:cNvSpPr>
              <a:spLocks noChangeArrowheads="1"/>
            </p:cNvSpPr>
            <p:nvPr/>
          </p:nvSpPr>
          <p:spPr bwMode="auto">
            <a:xfrm>
              <a:off x="1319" y="2126"/>
              <a:ext cx="60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000000"/>
                  </a:solidFill>
                  <a:cs typeface="Arial" charset="0"/>
                </a:rPr>
                <a:t>Monopoly</a:t>
              </a:r>
              <a:endParaRPr lang="en-US" sz="2400" b="1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201" name="Rectangle 19"/>
            <p:cNvSpPr>
              <a:spLocks noChangeArrowheads="1"/>
            </p:cNvSpPr>
            <p:nvPr/>
          </p:nvSpPr>
          <p:spPr bwMode="auto">
            <a:xfrm>
              <a:off x="1456" y="2287"/>
              <a:ext cx="33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000000"/>
                  </a:solidFill>
                  <a:cs typeface="Arial" charset="0"/>
                </a:rPr>
                <a:t>Profit</a:t>
              </a:r>
              <a:endParaRPr lang="en-US" sz="2400" b="1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96276" name="Group 20"/>
          <p:cNvGrpSpPr>
            <a:grpSpLocks/>
          </p:cNvGrpSpPr>
          <p:nvPr/>
        </p:nvGrpSpPr>
        <p:grpSpPr bwMode="auto">
          <a:xfrm>
            <a:off x="242888" y="4173538"/>
            <a:ext cx="2881312" cy="876300"/>
            <a:chOff x="412" y="2642"/>
            <a:chExt cx="1815" cy="552"/>
          </a:xfrm>
        </p:grpSpPr>
        <p:sp>
          <p:nvSpPr>
            <p:cNvPr id="6195" name="Line 21"/>
            <p:cNvSpPr>
              <a:spLocks noChangeShapeType="1"/>
            </p:cNvSpPr>
            <p:nvPr/>
          </p:nvSpPr>
          <p:spPr bwMode="auto">
            <a:xfrm flipH="1">
              <a:off x="938" y="2728"/>
              <a:ext cx="1289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6" name="Rectangle 22"/>
            <p:cNvSpPr>
              <a:spLocks noChangeArrowheads="1"/>
            </p:cNvSpPr>
            <p:nvPr/>
          </p:nvSpPr>
          <p:spPr bwMode="auto">
            <a:xfrm>
              <a:off x="412" y="2642"/>
              <a:ext cx="39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cs typeface="Arial" charset="0"/>
                </a:rPr>
                <a:t>    ATC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197" name="Rectangle 23"/>
            <p:cNvSpPr>
              <a:spLocks noChangeArrowheads="1"/>
            </p:cNvSpPr>
            <p:nvPr/>
          </p:nvSpPr>
          <p:spPr bwMode="auto">
            <a:xfrm>
              <a:off x="646" y="2803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198" name="Rectangle 24"/>
            <p:cNvSpPr>
              <a:spLocks noChangeArrowheads="1"/>
            </p:cNvSpPr>
            <p:nvPr/>
          </p:nvSpPr>
          <p:spPr bwMode="auto">
            <a:xfrm>
              <a:off x="654" y="2964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6162" name="Rectangle 25"/>
          <p:cNvSpPr>
            <a:spLocks noChangeArrowheads="1"/>
          </p:cNvSpPr>
          <p:nvPr/>
        </p:nvSpPr>
        <p:spPr bwMode="auto">
          <a:xfrm>
            <a:off x="6886575" y="6189663"/>
            <a:ext cx="825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cs typeface="Arial" charset="0"/>
              </a:rPr>
              <a:t>Quantity</a:t>
            </a:r>
            <a:endParaRPr lang="en-US" sz="2400">
              <a:latin typeface="Times New Roman" pitchFamily="18" charset="0"/>
              <a:cs typeface="Arial" charset="0"/>
            </a:endParaRPr>
          </a:p>
        </p:txBody>
      </p:sp>
      <p:grpSp>
        <p:nvGrpSpPr>
          <p:cNvPr id="96282" name="Group 26"/>
          <p:cNvGrpSpPr>
            <a:grpSpLocks/>
          </p:cNvGrpSpPr>
          <p:nvPr/>
        </p:nvGrpSpPr>
        <p:grpSpPr bwMode="auto">
          <a:xfrm>
            <a:off x="115888" y="2625725"/>
            <a:ext cx="3013075" cy="3814763"/>
            <a:chOff x="332" y="1667"/>
            <a:chExt cx="1898" cy="2403"/>
          </a:xfrm>
        </p:grpSpPr>
        <p:sp>
          <p:nvSpPr>
            <p:cNvPr id="6191" name="Freeform 27"/>
            <p:cNvSpPr>
              <a:spLocks/>
            </p:cNvSpPr>
            <p:nvPr/>
          </p:nvSpPr>
          <p:spPr bwMode="auto">
            <a:xfrm>
              <a:off x="938" y="1806"/>
              <a:ext cx="1289" cy="2075"/>
            </a:xfrm>
            <a:custGeom>
              <a:avLst/>
              <a:gdLst>
                <a:gd name="T0" fmla="*/ 1289 w 1289"/>
                <a:gd name="T1" fmla="*/ 2075 h 2075"/>
                <a:gd name="T2" fmla="*/ 1289 w 1289"/>
                <a:gd name="T3" fmla="*/ 0 h 2075"/>
                <a:gd name="T4" fmla="*/ 0 w 1289"/>
                <a:gd name="T5" fmla="*/ 0 h 207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89" h="2075">
                  <a:moveTo>
                    <a:pt x="1289" y="2075"/>
                  </a:moveTo>
                  <a:lnTo>
                    <a:pt x="1289" y="0"/>
                  </a:ln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2" name="Rectangle 28"/>
            <p:cNvSpPr>
              <a:spLocks noChangeArrowheads="1"/>
            </p:cNvSpPr>
            <p:nvPr/>
          </p:nvSpPr>
          <p:spPr bwMode="auto">
            <a:xfrm>
              <a:off x="332" y="1667"/>
              <a:ext cx="31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cs typeface="Arial" charset="0"/>
                </a:rPr>
                <a:t>     </a:t>
              </a:r>
              <a:r>
                <a:rPr lang="en-US" sz="1600" b="1">
                  <a:solidFill>
                    <a:srgbClr val="000000"/>
                  </a:solidFill>
                  <a:cs typeface="Arial" charset="0"/>
                </a:rPr>
                <a:t>P</a:t>
              </a:r>
              <a:r>
                <a:rPr lang="en-US" sz="1600" b="1" baseline="-25000">
                  <a:solidFill>
                    <a:srgbClr val="000000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6193" name="Rectangle 29"/>
            <p:cNvSpPr>
              <a:spLocks noChangeArrowheads="1"/>
            </p:cNvSpPr>
            <p:nvPr/>
          </p:nvSpPr>
          <p:spPr bwMode="auto">
            <a:xfrm>
              <a:off x="610" y="1828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194" name="Rectangle 30"/>
            <p:cNvSpPr>
              <a:spLocks noChangeArrowheads="1"/>
            </p:cNvSpPr>
            <p:nvPr/>
          </p:nvSpPr>
          <p:spPr bwMode="auto">
            <a:xfrm>
              <a:off x="2081" y="3916"/>
              <a:ext cx="1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i="1">
                  <a:solidFill>
                    <a:srgbClr val="000000"/>
                  </a:solidFill>
                  <a:cs typeface="Arial" charset="0"/>
                </a:rPr>
                <a:t>Q</a:t>
              </a:r>
              <a:r>
                <a:rPr lang="en-US" sz="1600" i="1" baseline="-25000">
                  <a:solidFill>
                    <a:srgbClr val="000000"/>
                  </a:solidFill>
                  <a:cs typeface="Arial" charset="0"/>
                </a:rPr>
                <a:t>1</a:t>
              </a:r>
            </a:p>
          </p:txBody>
        </p:sp>
      </p:grpSp>
      <p:sp>
        <p:nvSpPr>
          <p:cNvPr id="6164" name="Rectangle 31"/>
          <p:cNvSpPr>
            <a:spLocks noChangeArrowheads="1"/>
          </p:cNvSpPr>
          <p:nvPr/>
        </p:nvSpPr>
        <p:spPr bwMode="auto">
          <a:xfrm>
            <a:off x="882650" y="6196013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cs typeface="Arial" charset="0"/>
              </a:rPr>
              <a:t>0</a:t>
            </a:r>
            <a:endParaRPr lang="en-US" sz="2400">
              <a:latin typeface="Times New Roman" pitchFamily="18" charset="0"/>
              <a:cs typeface="Arial" charset="0"/>
            </a:endParaRPr>
          </a:p>
        </p:txBody>
      </p:sp>
      <p:sp>
        <p:nvSpPr>
          <p:cNvPr id="6165" name="Rectangle 32"/>
          <p:cNvSpPr>
            <a:spLocks noChangeArrowheads="1"/>
          </p:cNvSpPr>
          <p:nvPr/>
        </p:nvSpPr>
        <p:spPr bwMode="auto">
          <a:xfrm>
            <a:off x="12700" y="1192213"/>
            <a:ext cx="981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cs typeface="Arial" charset="0"/>
              </a:rPr>
              <a:t>Costs and</a:t>
            </a:r>
            <a:endParaRPr lang="en-US" sz="2400">
              <a:latin typeface="Times New Roman" pitchFamily="18" charset="0"/>
              <a:cs typeface="Arial" charset="0"/>
            </a:endParaRPr>
          </a:p>
        </p:txBody>
      </p:sp>
      <p:sp>
        <p:nvSpPr>
          <p:cNvPr id="6166" name="Rectangle 33"/>
          <p:cNvSpPr>
            <a:spLocks noChangeArrowheads="1"/>
          </p:cNvSpPr>
          <p:nvPr/>
        </p:nvSpPr>
        <p:spPr bwMode="auto">
          <a:xfrm>
            <a:off x="147638" y="1447800"/>
            <a:ext cx="844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cs typeface="Arial" charset="0"/>
              </a:rPr>
              <a:t>Revenue</a:t>
            </a:r>
            <a:endParaRPr lang="en-US" sz="2400">
              <a:latin typeface="Times New Roman" pitchFamily="18" charset="0"/>
              <a:cs typeface="Arial" charset="0"/>
            </a:endParaRPr>
          </a:p>
        </p:txBody>
      </p:sp>
      <p:grpSp>
        <p:nvGrpSpPr>
          <p:cNvPr id="6167" name="Group 34"/>
          <p:cNvGrpSpPr>
            <a:grpSpLocks/>
          </p:cNvGrpSpPr>
          <p:nvPr/>
        </p:nvGrpSpPr>
        <p:grpSpPr bwMode="auto">
          <a:xfrm>
            <a:off x="1077913" y="1536700"/>
            <a:ext cx="5559425" cy="3678238"/>
            <a:chOff x="938" y="981"/>
            <a:chExt cx="3502" cy="2317"/>
          </a:xfrm>
        </p:grpSpPr>
        <p:sp>
          <p:nvSpPr>
            <p:cNvPr id="6189" name="Line 35"/>
            <p:cNvSpPr>
              <a:spLocks noChangeShapeType="1"/>
            </p:cNvSpPr>
            <p:nvPr/>
          </p:nvSpPr>
          <p:spPr bwMode="auto">
            <a:xfrm>
              <a:off x="938" y="981"/>
              <a:ext cx="3295" cy="2123"/>
            </a:xfrm>
            <a:prstGeom prst="line">
              <a:avLst/>
            </a:prstGeom>
            <a:noFill/>
            <a:ln w="57150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Rectangle 36"/>
            <p:cNvSpPr>
              <a:spLocks noChangeArrowheads="1"/>
            </p:cNvSpPr>
            <p:nvPr/>
          </p:nvSpPr>
          <p:spPr bwMode="auto">
            <a:xfrm>
              <a:off x="4278" y="3029"/>
              <a:ext cx="16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0000"/>
                  </a:solidFill>
                  <a:cs typeface="Arial" charset="0"/>
                </a:rPr>
                <a:t>D</a:t>
              </a:r>
              <a:endParaRPr lang="en-US" sz="4000" b="1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6168" name="Group 37"/>
          <p:cNvGrpSpPr>
            <a:grpSpLocks/>
          </p:cNvGrpSpPr>
          <p:nvPr/>
        </p:nvGrpSpPr>
        <p:grpSpPr bwMode="auto">
          <a:xfrm>
            <a:off x="1792288" y="2125663"/>
            <a:ext cx="3105150" cy="3822700"/>
            <a:chOff x="1388" y="1352"/>
            <a:chExt cx="1956" cy="2408"/>
          </a:xfrm>
        </p:grpSpPr>
        <p:sp>
          <p:nvSpPr>
            <p:cNvPr id="6187" name="Line 38"/>
            <p:cNvSpPr>
              <a:spLocks noChangeShapeType="1"/>
            </p:cNvSpPr>
            <p:nvPr/>
          </p:nvSpPr>
          <p:spPr bwMode="auto">
            <a:xfrm flipH="1">
              <a:off x="1388" y="1430"/>
              <a:ext cx="1605" cy="2330"/>
            </a:xfrm>
            <a:prstGeom prst="line">
              <a:avLst/>
            </a:prstGeom>
            <a:noFill/>
            <a:ln w="57150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8" name="Rectangle 39"/>
            <p:cNvSpPr>
              <a:spLocks noChangeArrowheads="1"/>
            </p:cNvSpPr>
            <p:nvPr/>
          </p:nvSpPr>
          <p:spPr bwMode="auto">
            <a:xfrm>
              <a:off x="3045" y="1352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rgbClr val="000000"/>
                  </a:solidFill>
                  <a:cs typeface="Arial" charset="0"/>
                </a:rPr>
                <a:t>MC</a:t>
              </a:r>
              <a:endParaRPr lang="en-US" sz="3600" b="1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6169" name="Group 40"/>
          <p:cNvGrpSpPr>
            <a:grpSpLocks/>
          </p:cNvGrpSpPr>
          <p:nvPr/>
        </p:nvGrpSpPr>
        <p:grpSpPr bwMode="auto">
          <a:xfrm>
            <a:off x="1077913" y="1536700"/>
            <a:ext cx="4241800" cy="4575175"/>
            <a:chOff x="938" y="981"/>
            <a:chExt cx="2672" cy="2882"/>
          </a:xfrm>
        </p:grpSpPr>
        <p:sp>
          <p:nvSpPr>
            <p:cNvPr id="6185" name="Line 41"/>
            <p:cNvSpPr>
              <a:spLocks noChangeShapeType="1"/>
            </p:cNvSpPr>
            <p:nvPr/>
          </p:nvSpPr>
          <p:spPr bwMode="auto">
            <a:xfrm>
              <a:off x="938" y="981"/>
              <a:ext cx="2310" cy="2791"/>
            </a:xfrm>
            <a:prstGeom prst="line">
              <a:avLst/>
            </a:prstGeom>
            <a:noFill/>
            <a:ln w="57150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6" name="Rectangle 42"/>
            <p:cNvSpPr>
              <a:spLocks noChangeArrowheads="1"/>
            </p:cNvSpPr>
            <p:nvPr/>
          </p:nvSpPr>
          <p:spPr bwMode="auto">
            <a:xfrm>
              <a:off x="3311" y="3633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rgbClr val="000000"/>
                  </a:solidFill>
                  <a:cs typeface="Arial" charset="0"/>
                </a:rPr>
                <a:t>MR</a:t>
              </a:r>
              <a:endParaRPr lang="en-US" sz="3600" b="1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6170" name="Group 43"/>
          <p:cNvGrpSpPr>
            <a:grpSpLocks/>
          </p:cNvGrpSpPr>
          <p:nvPr/>
        </p:nvGrpSpPr>
        <p:grpSpPr bwMode="auto">
          <a:xfrm>
            <a:off x="1444625" y="3232150"/>
            <a:ext cx="4424363" cy="2003425"/>
            <a:chOff x="1169" y="2049"/>
            <a:chExt cx="2787" cy="1262"/>
          </a:xfrm>
        </p:grpSpPr>
        <p:sp>
          <p:nvSpPr>
            <p:cNvPr id="6183" name="Freeform 44"/>
            <p:cNvSpPr>
              <a:spLocks/>
            </p:cNvSpPr>
            <p:nvPr/>
          </p:nvSpPr>
          <p:spPr bwMode="auto">
            <a:xfrm>
              <a:off x="1169" y="2049"/>
              <a:ext cx="2310" cy="1262"/>
            </a:xfrm>
            <a:custGeom>
              <a:avLst/>
              <a:gdLst>
                <a:gd name="T0" fmla="*/ 0 w 190"/>
                <a:gd name="T1" fmla="*/ 0 h 104"/>
                <a:gd name="T2" fmla="*/ 341454 w 190"/>
                <a:gd name="T3" fmla="*/ 30337 h 10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0" h="104">
                  <a:moveTo>
                    <a:pt x="0" y="0"/>
                  </a:moveTo>
                  <a:cubicBezTo>
                    <a:pt x="6" y="22"/>
                    <a:pt x="40" y="104"/>
                    <a:pt x="190" y="17"/>
                  </a:cubicBezTo>
                </a:path>
              </a:pathLst>
            </a:custGeom>
            <a:noFill/>
            <a:ln w="57150">
              <a:solidFill>
                <a:srgbClr val="003F9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4" name="Rectangle 45"/>
            <p:cNvSpPr>
              <a:spLocks noChangeArrowheads="1"/>
            </p:cNvSpPr>
            <p:nvPr/>
          </p:nvSpPr>
          <p:spPr bwMode="auto">
            <a:xfrm>
              <a:off x="3561" y="2170"/>
              <a:ext cx="39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rgbClr val="000000"/>
                  </a:solidFill>
                  <a:cs typeface="Arial" charset="0"/>
                </a:rPr>
                <a:t>ATC</a:t>
              </a:r>
              <a:endParaRPr lang="en-US" sz="3600" b="1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96302" name="Group 46"/>
          <p:cNvGrpSpPr>
            <a:grpSpLocks/>
          </p:cNvGrpSpPr>
          <p:nvPr/>
        </p:nvGrpSpPr>
        <p:grpSpPr bwMode="auto">
          <a:xfrm>
            <a:off x="1019175" y="2625725"/>
            <a:ext cx="2400300" cy="2079625"/>
            <a:chOff x="901" y="1667"/>
            <a:chExt cx="1512" cy="1310"/>
          </a:xfrm>
        </p:grpSpPr>
        <p:sp>
          <p:nvSpPr>
            <p:cNvPr id="6175" name="Oval 47"/>
            <p:cNvSpPr>
              <a:spLocks noChangeArrowheads="1"/>
            </p:cNvSpPr>
            <p:nvPr/>
          </p:nvSpPr>
          <p:spPr bwMode="auto">
            <a:xfrm>
              <a:off x="2190" y="1770"/>
              <a:ext cx="86" cy="85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6" name="Oval 48"/>
            <p:cNvSpPr>
              <a:spLocks noChangeArrowheads="1"/>
            </p:cNvSpPr>
            <p:nvPr/>
          </p:nvSpPr>
          <p:spPr bwMode="auto">
            <a:xfrm>
              <a:off x="901" y="1770"/>
              <a:ext cx="86" cy="85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7" name="Oval 49"/>
            <p:cNvSpPr>
              <a:spLocks noChangeArrowheads="1"/>
            </p:cNvSpPr>
            <p:nvPr/>
          </p:nvSpPr>
          <p:spPr bwMode="auto">
            <a:xfrm>
              <a:off x="901" y="2692"/>
              <a:ext cx="86" cy="85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8" name="Oval 50"/>
            <p:cNvSpPr>
              <a:spLocks noChangeArrowheads="1"/>
            </p:cNvSpPr>
            <p:nvPr/>
          </p:nvSpPr>
          <p:spPr bwMode="auto">
            <a:xfrm>
              <a:off x="2190" y="2692"/>
              <a:ext cx="86" cy="85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Rectangle 51"/>
            <p:cNvSpPr>
              <a:spLocks noChangeArrowheads="1"/>
            </p:cNvSpPr>
            <p:nvPr/>
          </p:nvSpPr>
          <p:spPr bwMode="auto">
            <a:xfrm>
              <a:off x="2279" y="1667"/>
              <a:ext cx="13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cs typeface="Arial" charset="0"/>
                </a:rPr>
                <a:t>E</a:t>
              </a:r>
              <a:r>
                <a:rPr lang="en-US" sz="1600" baseline="-25000">
                  <a:solidFill>
                    <a:srgbClr val="000000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6180" name="Rectangle 52"/>
            <p:cNvSpPr>
              <a:spLocks noChangeArrowheads="1"/>
            </p:cNvSpPr>
            <p:nvPr/>
          </p:nvSpPr>
          <p:spPr bwMode="auto">
            <a:xfrm>
              <a:off x="2279" y="2747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181" name="Rectangle 53"/>
            <p:cNvSpPr>
              <a:spLocks noChangeArrowheads="1"/>
            </p:cNvSpPr>
            <p:nvPr/>
          </p:nvSpPr>
          <p:spPr bwMode="auto">
            <a:xfrm>
              <a:off x="1005" y="1667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182" name="Rectangle 54"/>
            <p:cNvSpPr>
              <a:spLocks noChangeArrowheads="1"/>
            </p:cNvSpPr>
            <p:nvPr/>
          </p:nvSpPr>
          <p:spPr bwMode="auto">
            <a:xfrm>
              <a:off x="1005" y="2747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64" name="Group 58"/>
          <p:cNvGrpSpPr>
            <a:grpSpLocks/>
          </p:cNvGrpSpPr>
          <p:nvPr/>
        </p:nvGrpSpPr>
        <p:grpSpPr bwMode="auto">
          <a:xfrm>
            <a:off x="2149475" y="1192213"/>
            <a:ext cx="5865813" cy="1295400"/>
            <a:chOff x="1680" y="816"/>
            <a:chExt cx="3695" cy="816"/>
          </a:xfrm>
        </p:grpSpPr>
        <p:sp>
          <p:nvSpPr>
            <p:cNvPr id="6173" name="Text Box 55"/>
            <p:cNvSpPr txBox="1">
              <a:spLocks noChangeArrowheads="1"/>
            </p:cNvSpPr>
            <p:nvPr/>
          </p:nvSpPr>
          <p:spPr bwMode="auto">
            <a:xfrm>
              <a:off x="1680" y="816"/>
              <a:ext cx="3695" cy="446"/>
            </a:xfrm>
            <a:prstGeom prst="rect">
              <a:avLst/>
            </a:prstGeom>
            <a:solidFill>
              <a:srgbClr val="FFFF00">
                <a:alpha val="54117"/>
              </a:srgbClr>
            </a:solidFill>
            <a:ln w="412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/>
              <a:r>
                <a:rPr lang="en-US"/>
                <a:t>	</a:t>
              </a:r>
              <a:r>
                <a:rPr lang="en-US" sz="2000" b="1"/>
                <a:t>Despite a monopoly profit, many consumer still pay </a:t>
              </a:r>
              <a:r>
                <a:rPr lang="en-US" sz="2000" b="1" u="sng"/>
                <a:t>less</a:t>
              </a:r>
              <a:r>
                <a:rPr lang="en-US" sz="2000" b="1"/>
                <a:t> than they are willing to…</a:t>
              </a:r>
            </a:p>
          </p:txBody>
        </p:sp>
        <p:sp>
          <p:nvSpPr>
            <p:cNvPr id="6174" name="Line 57"/>
            <p:cNvSpPr>
              <a:spLocks noChangeShapeType="1"/>
            </p:cNvSpPr>
            <p:nvPr/>
          </p:nvSpPr>
          <p:spPr bwMode="auto">
            <a:xfrm flipH="1">
              <a:off x="2160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96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96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6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6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6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153400" cy="2667000"/>
          </a:xfrm>
          <a:solidFill>
            <a:srgbClr val="CCFFFF"/>
          </a:solidFill>
          <a:ln>
            <a:solidFill>
              <a:srgbClr val="339966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</a:rPr>
              <a:t>It </a:t>
            </a:r>
            <a:r>
              <a:rPr lang="en-US" sz="2800" u="sng" smtClean="0">
                <a:latin typeface="Times New Roman" pitchFamily="18" charset="0"/>
              </a:rPr>
              <a:t>always</a:t>
            </a:r>
            <a:r>
              <a:rPr lang="en-US" sz="2800" smtClean="0">
                <a:latin typeface="Times New Roman" pitchFamily="18" charset="0"/>
              </a:rPr>
              <a:t> raises monopolist </a:t>
            </a:r>
            <a:r>
              <a:rPr lang="en-US" sz="2800" b="1" smtClean="0">
                <a:solidFill>
                  <a:srgbClr val="0000FF"/>
                </a:solidFill>
                <a:latin typeface="Times New Roman" pitchFamily="18" charset="0"/>
              </a:rPr>
              <a:t>profits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Times New Roman" pitchFamily="18" charset="0"/>
              </a:rPr>
              <a:t>By charging </a:t>
            </a:r>
            <a:r>
              <a:rPr lang="en-US" sz="2400" u="sng" smtClean="0">
                <a:latin typeface="Times New Roman" pitchFamily="18" charset="0"/>
              </a:rPr>
              <a:t>higher prices </a:t>
            </a:r>
            <a:r>
              <a:rPr lang="en-US" sz="2400" smtClean="0">
                <a:latin typeface="Times New Roman" pitchFamily="18" charset="0"/>
              </a:rPr>
              <a:t>to </a:t>
            </a:r>
            <a:r>
              <a:rPr lang="en-US" sz="2400" u="sng" smtClean="0">
                <a:latin typeface="Times New Roman" pitchFamily="18" charset="0"/>
              </a:rPr>
              <a:t>some</a:t>
            </a:r>
            <a:r>
              <a:rPr lang="en-US" sz="2400" smtClean="0">
                <a:latin typeface="Times New Roman" pitchFamily="18" charset="0"/>
              </a:rPr>
              <a:t> customers </a:t>
            </a:r>
          </a:p>
          <a:p>
            <a:pPr eaLnBrk="1" hangingPunct="1">
              <a:lnSpc>
                <a:spcPct val="90000"/>
              </a:lnSpc>
            </a:pPr>
            <a:endParaRPr lang="en-US" sz="20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</a:rPr>
              <a:t>It can lower </a:t>
            </a:r>
            <a:r>
              <a:rPr lang="en-US" sz="2800" b="1" smtClean="0">
                <a:solidFill>
                  <a:srgbClr val="006600"/>
                </a:solidFill>
                <a:latin typeface="Times New Roman" pitchFamily="18" charset="0"/>
              </a:rPr>
              <a:t>deadweight loss</a:t>
            </a:r>
          </a:p>
          <a:p>
            <a:pPr eaLnBrk="1" hangingPunct="1">
              <a:lnSpc>
                <a:spcPct val="90000"/>
              </a:lnSpc>
            </a:pPr>
            <a:endParaRPr lang="en-US" sz="28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Times New Roman" pitchFamily="18" charset="0"/>
              </a:rPr>
              <a:t>It </a:t>
            </a:r>
            <a:r>
              <a:rPr lang="en-US" sz="2800" u="sng" smtClean="0">
                <a:latin typeface="Times New Roman" pitchFamily="18" charset="0"/>
              </a:rPr>
              <a:t>can</a:t>
            </a:r>
            <a:r>
              <a:rPr lang="en-US" sz="2800" smtClean="0">
                <a:latin typeface="Times New Roman" pitchFamily="18" charset="0"/>
              </a:rPr>
              <a:t> raise, lower </a:t>
            </a:r>
            <a:r>
              <a:rPr lang="en-US" sz="2800" u="sng" smtClean="0">
                <a:latin typeface="Times New Roman" pitchFamily="18" charset="0"/>
              </a:rPr>
              <a:t>or</a:t>
            </a:r>
            <a:r>
              <a:rPr lang="en-US" sz="2800" smtClean="0">
                <a:latin typeface="Times New Roman" pitchFamily="18" charset="0"/>
              </a:rPr>
              <a:t> leave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</a:rPr>
              <a:t>Total Welfare</a:t>
            </a:r>
            <a:r>
              <a:rPr lang="en-US" sz="2800" smtClean="0">
                <a:latin typeface="Times New Roman" pitchFamily="18" charset="0"/>
              </a:rPr>
              <a:t> unchanged</a:t>
            </a:r>
            <a:endParaRPr lang="en-US" sz="2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“</a:t>
            </a:r>
            <a:r>
              <a:rPr lang="en-US" sz="4000" b="1" smtClean="0"/>
              <a:t>Imperfect</a:t>
            </a:r>
            <a:r>
              <a:rPr lang="en-US" sz="4000" smtClean="0"/>
              <a:t>” </a:t>
            </a:r>
            <a:r>
              <a:rPr lang="en-US" sz="4000" b="1" smtClean="0">
                <a:solidFill>
                  <a:srgbClr val="006600"/>
                </a:solidFill>
              </a:rPr>
              <a:t>Price Discrimination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build="p" bldLvl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71438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en-US" u="sng" smtClean="0"/>
              <a:t>Imperfect</a:t>
            </a:r>
            <a:r>
              <a:rPr lang="en-US" smtClean="0"/>
              <a:t> Price Discrimination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231900" y="1401763"/>
            <a:ext cx="6583363" cy="4795837"/>
          </a:xfrm>
          <a:prstGeom prst="rect">
            <a:avLst/>
          </a:prstGeom>
          <a:solidFill>
            <a:srgbClr val="F3F6F9"/>
          </a:solidFill>
          <a:ln w="212725">
            <a:solidFill>
              <a:srgbClr val="F3F6F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231900" y="1401763"/>
            <a:ext cx="6583363" cy="4795837"/>
          </a:xfrm>
          <a:prstGeom prst="rect">
            <a:avLst/>
          </a:prstGeom>
          <a:solidFill>
            <a:srgbClr val="F2F4F8"/>
          </a:solidFill>
          <a:ln w="193675">
            <a:solidFill>
              <a:srgbClr val="F2F4F8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231900" y="1401763"/>
            <a:ext cx="6583363" cy="4795837"/>
          </a:xfrm>
          <a:prstGeom prst="rect">
            <a:avLst/>
          </a:prstGeom>
          <a:solidFill>
            <a:srgbClr val="F1F4F7"/>
          </a:solidFill>
          <a:ln w="173038">
            <a:solidFill>
              <a:srgbClr val="F1F4F7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231900" y="1401763"/>
            <a:ext cx="6583363" cy="4795837"/>
          </a:xfrm>
          <a:prstGeom prst="rect">
            <a:avLst/>
          </a:prstGeom>
          <a:solidFill>
            <a:srgbClr val="F0F2F5"/>
          </a:solidFill>
          <a:ln w="153988">
            <a:solidFill>
              <a:srgbClr val="F0F2F5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231900" y="1401763"/>
            <a:ext cx="6583363" cy="4795837"/>
          </a:xfrm>
          <a:prstGeom prst="rect">
            <a:avLst/>
          </a:prstGeom>
          <a:solidFill>
            <a:srgbClr val="EEF1F4"/>
          </a:solidFill>
          <a:ln w="134938">
            <a:solidFill>
              <a:srgbClr val="EEF1F4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231900" y="1401763"/>
            <a:ext cx="6583363" cy="4795837"/>
          </a:xfrm>
          <a:prstGeom prst="rect">
            <a:avLst/>
          </a:prstGeom>
          <a:solidFill>
            <a:srgbClr val="EDEFF3"/>
          </a:solidFill>
          <a:ln w="115888">
            <a:solidFill>
              <a:srgbClr val="EDEFF3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231900" y="1401763"/>
            <a:ext cx="6583363" cy="4795837"/>
          </a:xfrm>
          <a:prstGeom prst="rect">
            <a:avLst/>
          </a:prstGeom>
          <a:solidFill>
            <a:srgbClr val="EBEEF2"/>
          </a:solidFill>
          <a:ln w="96838">
            <a:solidFill>
              <a:srgbClr val="EBEEF2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1231900" y="1401763"/>
            <a:ext cx="6583363" cy="4795837"/>
          </a:xfrm>
          <a:prstGeom prst="rect">
            <a:avLst/>
          </a:prstGeom>
          <a:solidFill>
            <a:srgbClr val="EAECF1"/>
          </a:solidFill>
          <a:ln w="77788">
            <a:solidFill>
              <a:srgbClr val="EAECF1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1231900" y="1401763"/>
            <a:ext cx="6583363" cy="4795837"/>
          </a:xfrm>
          <a:prstGeom prst="rect">
            <a:avLst/>
          </a:prstGeom>
          <a:solidFill>
            <a:srgbClr val="E9EBF0"/>
          </a:solidFill>
          <a:ln w="57150">
            <a:solidFill>
              <a:srgbClr val="E9EBF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1231900" y="1401763"/>
            <a:ext cx="6583363" cy="4795837"/>
          </a:xfrm>
          <a:prstGeom prst="rect">
            <a:avLst/>
          </a:prstGeom>
          <a:solidFill>
            <a:srgbClr val="E7EAEF"/>
          </a:solidFill>
          <a:ln w="38100">
            <a:solidFill>
              <a:srgbClr val="E7EA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1231900" y="1401763"/>
            <a:ext cx="6583363" cy="4795837"/>
          </a:xfrm>
          <a:prstGeom prst="rect">
            <a:avLst/>
          </a:prstGeom>
          <a:solidFill>
            <a:srgbClr val="E6E9EF"/>
          </a:solidFill>
          <a:ln w="19050">
            <a:solidFill>
              <a:srgbClr val="E6E9E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1077913" y="1228725"/>
            <a:ext cx="6659562" cy="4930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7" name="Freeform 15"/>
          <p:cNvSpPr>
            <a:spLocks/>
          </p:cNvSpPr>
          <p:nvPr/>
        </p:nvSpPr>
        <p:spPr bwMode="auto">
          <a:xfrm>
            <a:off x="1077913" y="1228725"/>
            <a:ext cx="6659562" cy="4930775"/>
          </a:xfrm>
          <a:custGeom>
            <a:avLst/>
            <a:gdLst>
              <a:gd name="T0" fmla="*/ 0 w 4195"/>
              <a:gd name="T1" fmla="*/ 0 h 3106"/>
              <a:gd name="T2" fmla="*/ 0 w 4195"/>
              <a:gd name="T3" fmla="*/ 2147483647 h 3106"/>
              <a:gd name="T4" fmla="*/ 2147483647 w 4195"/>
              <a:gd name="T5" fmla="*/ 2147483647 h 310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4195" h="3106">
                <a:moveTo>
                  <a:pt x="0" y="0"/>
                </a:moveTo>
                <a:lnTo>
                  <a:pt x="0" y="3106"/>
                </a:lnTo>
                <a:lnTo>
                  <a:pt x="4195" y="3106"/>
                </a:lnTo>
              </a:path>
            </a:pathLst>
          </a:custGeom>
          <a:noFill/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8208" name="Group 16"/>
          <p:cNvGrpSpPr>
            <a:grpSpLocks/>
          </p:cNvGrpSpPr>
          <p:nvPr/>
        </p:nvGrpSpPr>
        <p:grpSpPr bwMode="auto">
          <a:xfrm>
            <a:off x="1077913" y="2846388"/>
            <a:ext cx="2046287" cy="1463675"/>
            <a:chOff x="938" y="1806"/>
            <a:chExt cx="1289" cy="922"/>
          </a:xfrm>
        </p:grpSpPr>
        <p:sp>
          <p:nvSpPr>
            <p:cNvPr id="8247" name="Rectangle 17"/>
            <p:cNvSpPr>
              <a:spLocks noChangeArrowheads="1"/>
            </p:cNvSpPr>
            <p:nvPr/>
          </p:nvSpPr>
          <p:spPr bwMode="auto">
            <a:xfrm>
              <a:off x="938" y="1806"/>
              <a:ext cx="1289" cy="922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8" name="Rectangle 18"/>
            <p:cNvSpPr>
              <a:spLocks noChangeArrowheads="1"/>
            </p:cNvSpPr>
            <p:nvPr/>
          </p:nvSpPr>
          <p:spPr bwMode="auto">
            <a:xfrm>
              <a:off x="1319" y="2126"/>
              <a:ext cx="60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000000"/>
                  </a:solidFill>
                  <a:cs typeface="Arial" charset="0"/>
                </a:rPr>
                <a:t>Monopoly</a:t>
              </a:r>
              <a:endParaRPr lang="en-US" sz="2400" b="1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8249" name="Rectangle 19"/>
            <p:cNvSpPr>
              <a:spLocks noChangeArrowheads="1"/>
            </p:cNvSpPr>
            <p:nvPr/>
          </p:nvSpPr>
          <p:spPr bwMode="auto">
            <a:xfrm>
              <a:off x="1456" y="2287"/>
              <a:ext cx="33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b="1">
                  <a:solidFill>
                    <a:srgbClr val="000000"/>
                  </a:solidFill>
                  <a:cs typeface="Arial" charset="0"/>
                </a:rPr>
                <a:t>Profit</a:t>
              </a:r>
              <a:endParaRPr lang="en-US" sz="2400" b="1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8209" name="Group 20"/>
          <p:cNvGrpSpPr>
            <a:grpSpLocks/>
          </p:cNvGrpSpPr>
          <p:nvPr/>
        </p:nvGrpSpPr>
        <p:grpSpPr bwMode="auto">
          <a:xfrm>
            <a:off x="242888" y="4173538"/>
            <a:ext cx="2881312" cy="876300"/>
            <a:chOff x="412" y="2642"/>
            <a:chExt cx="1815" cy="552"/>
          </a:xfrm>
        </p:grpSpPr>
        <p:sp>
          <p:nvSpPr>
            <p:cNvPr id="8243" name="Line 21"/>
            <p:cNvSpPr>
              <a:spLocks noChangeShapeType="1"/>
            </p:cNvSpPr>
            <p:nvPr/>
          </p:nvSpPr>
          <p:spPr bwMode="auto">
            <a:xfrm flipH="1">
              <a:off x="938" y="2728"/>
              <a:ext cx="1289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4" name="Rectangle 22"/>
            <p:cNvSpPr>
              <a:spLocks noChangeArrowheads="1"/>
            </p:cNvSpPr>
            <p:nvPr/>
          </p:nvSpPr>
          <p:spPr bwMode="auto">
            <a:xfrm>
              <a:off x="412" y="2642"/>
              <a:ext cx="39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cs typeface="Arial" charset="0"/>
                </a:rPr>
                <a:t>    ATC</a:t>
              </a:r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8245" name="Rectangle 23"/>
            <p:cNvSpPr>
              <a:spLocks noChangeArrowheads="1"/>
            </p:cNvSpPr>
            <p:nvPr/>
          </p:nvSpPr>
          <p:spPr bwMode="auto">
            <a:xfrm>
              <a:off x="646" y="2803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8246" name="Rectangle 24"/>
            <p:cNvSpPr>
              <a:spLocks noChangeArrowheads="1"/>
            </p:cNvSpPr>
            <p:nvPr/>
          </p:nvSpPr>
          <p:spPr bwMode="auto">
            <a:xfrm>
              <a:off x="654" y="2964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8210" name="Rectangle 25"/>
          <p:cNvSpPr>
            <a:spLocks noChangeArrowheads="1"/>
          </p:cNvSpPr>
          <p:nvPr/>
        </p:nvSpPr>
        <p:spPr bwMode="auto">
          <a:xfrm>
            <a:off x="6886575" y="6189663"/>
            <a:ext cx="8255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cs typeface="Arial" charset="0"/>
              </a:rPr>
              <a:t>Quantity</a:t>
            </a:r>
            <a:endParaRPr lang="en-US" sz="2400">
              <a:latin typeface="Times New Roman" pitchFamily="18" charset="0"/>
              <a:cs typeface="Arial" charset="0"/>
            </a:endParaRPr>
          </a:p>
        </p:txBody>
      </p:sp>
      <p:grpSp>
        <p:nvGrpSpPr>
          <p:cNvPr id="8211" name="Group 26"/>
          <p:cNvGrpSpPr>
            <a:grpSpLocks/>
          </p:cNvGrpSpPr>
          <p:nvPr/>
        </p:nvGrpSpPr>
        <p:grpSpPr bwMode="auto">
          <a:xfrm>
            <a:off x="115888" y="2625725"/>
            <a:ext cx="3013075" cy="3814763"/>
            <a:chOff x="332" y="1667"/>
            <a:chExt cx="1898" cy="2403"/>
          </a:xfrm>
        </p:grpSpPr>
        <p:sp>
          <p:nvSpPr>
            <p:cNvPr id="8239" name="Freeform 27"/>
            <p:cNvSpPr>
              <a:spLocks/>
            </p:cNvSpPr>
            <p:nvPr/>
          </p:nvSpPr>
          <p:spPr bwMode="auto">
            <a:xfrm>
              <a:off x="938" y="1806"/>
              <a:ext cx="1289" cy="2075"/>
            </a:xfrm>
            <a:custGeom>
              <a:avLst/>
              <a:gdLst>
                <a:gd name="T0" fmla="*/ 1289 w 1289"/>
                <a:gd name="T1" fmla="*/ 2075 h 2075"/>
                <a:gd name="T2" fmla="*/ 1289 w 1289"/>
                <a:gd name="T3" fmla="*/ 0 h 2075"/>
                <a:gd name="T4" fmla="*/ 0 w 1289"/>
                <a:gd name="T5" fmla="*/ 0 h 207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89" h="2075">
                  <a:moveTo>
                    <a:pt x="1289" y="2075"/>
                  </a:moveTo>
                  <a:lnTo>
                    <a:pt x="1289" y="0"/>
                  </a:lnTo>
                  <a:lnTo>
                    <a:pt x="0" y="0"/>
                  </a:lnTo>
                </a:path>
              </a:pathLst>
            </a:custGeom>
            <a:noFill/>
            <a:ln w="19050" cap="flat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40" name="Rectangle 28"/>
            <p:cNvSpPr>
              <a:spLocks noChangeArrowheads="1"/>
            </p:cNvSpPr>
            <p:nvPr/>
          </p:nvSpPr>
          <p:spPr bwMode="auto">
            <a:xfrm>
              <a:off x="332" y="1667"/>
              <a:ext cx="34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cs typeface="Arial" charset="0"/>
                </a:rPr>
                <a:t>     </a:t>
              </a:r>
              <a:r>
                <a:rPr lang="en-US" sz="2000" b="1">
                  <a:solidFill>
                    <a:srgbClr val="000000"/>
                  </a:solidFill>
                  <a:cs typeface="Arial" charset="0"/>
                </a:rPr>
                <a:t>P</a:t>
              </a:r>
              <a:r>
                <a:rPr lang="en-US" sz="2000" b="1" baseline="-25000">
                  <a:solidFill>
                    <a:srgbClr val="000000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8241" name="Rectangle 29"/>
            <p:cNvSpPr>
              <a:spLocks noChangeArrowheads="1"/>
            </p:cNvSpPr>
            <p:nvPr/>
          </p:nvSpPr>
          <p:spPr bwMode="auto">
            <a:xfrm>
              <a:off x="610" y="1828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8242" name="Rectangle 30"/>
            <p:cNvSpPr>
              <a:spLocks noChangeArrowheads="1"/>
            </p:cNvSpPr>
            <p:nvPr/>
          </p:nvSpPr>
          <p:spPr bwMode="auto">
            <a:xfrm>
              <a:off x="2081" y="3916"/>
              <a:ext cx="14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 i="1">
                  <a:solidFill>
                    <a:srgbClr val="000000"/>
                  </a:solidFill>
                  <a:cs typeface="Arial" charset="0"/>
                </a:rPr>
                <a:t>Q</a:t>
              </a:r>
              <a:r>
                <a:rPr lang="en-US" sz="1600" i="1" baseline="-25000">
                  <a:solidFill>
                    <a:srgbClr val="000000"/>
                  </a:solidFill>
                  <a:cs typeface="Arial" charset="0"/>
                </a:rPr>
                <a:t>1</a:t>
              </a:r>
            </a:p>
          </p:txBody>
        </p:sp>
      </p:grpSp>
      <p:sp>
        <p:nvSpPr>
          <p:cNvPr id="8212" name="Rectangle 31"/>
          <p:cNvSpPr>
            <a:spLocks noChangeArrowheads="1"/>
          </p:cNvSpPr>
          <p:nvPr/>
        </p:nvSpPr>
        <p:spPr bwMode="auto">
          <a:xfrm>
            <a:off x="882650" y="6196013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cs typeface="Arial" charset="0"/>
              </a:rPr>
              <a:t>0</a:t>
            </a:r>
            <a:endParaRPr lang="en-US" sz="2400">
              <a:latin typeface="Times New Roman" pitchFamily="18" charset="0"/>
              <a:cs typeface="Arial" charset="0"/>
            </a:endParaRPr>
          </a:p>
        </p:txBody>
      </p:sp>
      <p:sp>
        <p:nvSpPr>
          <p:cNvPr id="8213" name="Rectangle 32"/>
          <p:cNvSpPr>
            <a:spLocks noChangeArrowheads="1"/>
          </p:cNvSpPr>
          <p:nvPr/>
        </p:nvSpPr>
        <p:spPr bwMode="auto">
          <a:xfrm>
            <a:off x="12700" y="1192213"/>
            <a:ext cx="981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cs typeface="Arial" charset="0"/>
              </a:rPr>
              <a:t>Costs and</a:t>
            </a:r>
            <a:endParaRPr lang="en-US" sz="2400">
              <a:latin typeface="Times New Roman" pitchFamily="18" charset="0"/>
              <a:cs typeface="Arial" charset="0"/>
            </a:endParaRPr>
          </a:p>
        </p:txBody>
      </p:sp>
      <p:sp>
        <p:nvSpPr>
          <p:cNvPr id="8214" name="Rectangle 33"/>
          <p:cNvSpPr>
            <a:spLocks noChangeArrowheads="1"/>
          </p:cNvSpPr>
          <p:nvPr/>
        </p:nvSpPr>
        <p:spPr bwMode="auto">
          <a:xfrm>
            <a:off x="147638" y="1447800"/>
            <a:ext cx="8445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  <a:cs typeface="Arial" charset="0"/>
              </a:rPr>
              <a:t>Revenue</a:t>
            </a:r>
            <a:endParaRPr lang="en-US" sz="2400">
              <a:latin typeface="Times New Roman" pitchFamily="18" charset="0"/>
              <a:cs typeface="Arial" charset="0"/>
            </a:endParaRPr>
          </a:p>
        </p:txBody>
      </p:sp>
      <p:grpSp>
        <p:nvGrpSpPr>
          <p:cNvPr id="8215" name="Group 34"/>
          <p:cNvGrpSpPr>
            <a:grpSpLocks/>
          </p:cNvGrpSpPr>
          <p:nvPr/>
        </p:nvGrpSpPr>
        <p:grpSpPr bwMode="auto">
          <a:xfrm>
            <a:off x="1077913" y="1536700"/>
            <a:ext cx="5559425" cy="3678238"/>
            <a:chOff x="938" y="981"/>
            <a:chExt cx="3502" cy="2317"/>
          </a:xfrm>
        </p:grpSpPr>
        <p:sp>
          <p:nvSpPr>
            <p:cNvPr id="8237" name="Line 35"/>
            <p:cNvSpPr>
              <a:spLocks noChangeShapeType="1"/>
            </p:cNvSpPr>
            <p:nvPr/>
          </p:nvSpPr>
          <p:spPr bwMode="auto">
            <a:xfrm>
              <a:off x="938" y="981"/>
              <a:ext cx="3295" cy="2123"/>
            </a:xfrm>
            <a:prstGeom prst="line">
              <a:avLst/>
            </a:prstGeom>
            <a:noFill/>
            <a:ln w="57150">
              <a:solidFill>
                <a:srgbClr val="003F95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8" name="Rectangle 36"/>
            <p:cNvSpPr>
              <a:spLocks noChangeArrowheads="1"/>
            </p:cNvSpPr>
            <p:nvPr/>
          </p:nvSpPr>
          <p:spPr bwMode="auto">
            <a:xfrm>
              <a:off x="4278" y="3029"/>
              <a:ext cx="16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800" b="1">
                  <a:solidFill>
                    <a:srgbClr val="000000"/>
                  </a:solidFill>
                  <a:cs typeface="Arial" charset="0"/>
                </a:rPr>
                <a:t>D</a:t>
              </a:r>
              <a:endParaRPr lang="en-US" sz="4000" b="1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8216" name="Group 37"/>
          <p:cNvGrpSpPr>
            <a:grpSpLocks/>
          </p:cNvGrpSpPr>
          <p:nvPr/>
        </p:nvGrpSpPr>
        <p:grpSpPr bwMode="auto">
          <a:xfrm>
            <a:off x="1792288" y="2125663"/>
            <a:ext cx="3105150" cy="3822700"/>
            <a:chOff x="1388" y="1352"/>
            <a:chExt cx="1956" cy="2408"/>
          </a:xfrm>
        </p:grpSpPr>
        <p:sp>
          <p:nvSpPr>
            <p:cNvPr id="8235" name="Line 38"/>
            <p:cNvSpPr>
              <a:spLocks noChangeShapeType="1"/>
            </p:cNvSpPr>
            <p:nvPr/>
          </p:nvSpPr>
          <p:spPr bwMode="auto">
            <a:xfrm flipH="1">
              <a:off x="1388" y="1430"/>
              <a:ext cx="1605" cy="2330"/>
            </a:xfrm>
            <a:prstGeom prst="line">
              <a:avLst/>
            </a:prstGeom>
            <a:noFill/>
            <a:ln w="57150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6" name="Rectangle 39"/>
            <p:cNvSpPr>
              <a:spLocks noChangeArrowheads="1"/>
            </p:cNvSpPr>
            <p:nvPr/>
          </p:nvSpPr>
          <p:spPr bwMode="auto">
            <a:xfrm>
              <a:off x="3045" y="1352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rgbClr val="000000"/>
                  </a:solidFill>
                  <a:cs typeface="Arial" charset="0"/>
                </a:rPr>
                <a:t>MC</a:t>
              </a:r>
              <a:endParaRPr lang="en-US" sz="3600" b="1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8217" name="Group 40"/>
          <p:cNvGrpSpPr>
            <a:grpSpLocks/>
          </p:cNvGrpSpPr>
          <p:nvPr/>
        </p:nvGrpSpPr>
        <p:grpSpPr bwMode="auto">
          <a:xfrm>
            <a:off x="1077913" y="1536700"/>
            <a:ext cx="4241800" cy="4575175"/>
            <a:chOff x="938" y="981"/>
            <a:chExt cx="2672" cy="2882"/>
          </a:xfrm>
        </p:grpSpPr>
        <p:sp>
          <p:nvSpPr>
            <p:cNvPr id="8233" name="Line 41"/>
            <p:cNvSpPr>
              <a:spLocks noChangeShapeType="1"/>
            </p:cNvSpPr>
            <p:nvPr/>
          </p:nvSpPr>
          <p:spPr bwMode="auto">
            <a:xfrm>
              <a:off x="938" y="981"/>
              <a:ext cx="2310" cy="2791"/>
            </a:xfrm>
            <a:prstGeom prst="line">
              <a:avLst/>
            </a:prstGeom>
            <a:noFill/>
            <a:ln w="57150">
              <a:solidFill>
                <a:srgbClr val="AD0D1B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Rectangle 42"/>
            <p:cNvSpPr>
              <a:spLocks noChangeArrowheads="1"/>
            </p:cNvSpPr>
            <p:nvPr/>
          </p:nvSpPr>
          <p:spPr bwMode="auto">
            <a:xfrm>
              <a:off x="3311" y="3633"/>
              <a:ext cx="299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rgbClr val="000000"/>
                  </a:solidFill>
                  <a:cs typeface="Arial" charset="0"/>
                </a:rPr>
                <a:t>MR</a:t>
              </a:r>
              <a:endParaRPr lang="en-US" sz="3600" b="1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8218" name="Group 43"/>
          <p:cNvGrpSpPr>
            <a:grpSpLocks/>
          </p:cNvGrpSpPr>
          <p:nvPr/>
        </p:nvGrpSpPr>
        <p:grpSpPr bwMode="auto">
          <a:xfrm>
            <a:off x="1444625" y="3232150"/>
            <a:ext cx="4424363" cy="2003425"/>
            <a:chOff x="1169" y="2049"/>
            <a:chExt cx="2787" cy="1262"/>
          </a:xfrm>
        </p:grpSpPr>
        <p:sp>
          <p:nvSpPr>
            <p:cNvPr id="8231" name="Freeform 44"/>
            <p:cNvSpPr>
              <a:spLocks/>
            </p:cNvSpPr>
            <p:nvPr/>
          </p:nvSpPr>
          <p:spPr bwMode="auto">
            <a:xfrm>
              <a:off x="1169" y="2049"/>
              <a:ext cx="2310" cy="1262"/>
            </a:xfrm>
            <a:custGeom>
              <a:avLst/>
              <a:gdLst>
                <a:gd name="T0" fmla="*/ 0 w 190"/>
                <a:gd name="T1" fmla="*/ 0 h 104"/>
                <a:gd name="T2" fmla="*/ 341454 w 190"/>
                <a:gd name="T3" fmla="*/ 30337 h 104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90" h="104">
                  <a:moveTo>
                    <a:pt x="0" y="0"/>
                  </a:moveTo>
                  <a:cubicBezTo>
                    <a:pt x="6" y="22"/>
                    <a:pt x="40" y="104"/>
                    <a:pt x="190" y="17"/>
                  </a:cubicBezTo>
                </a:path>
              </a:pathLst>
            </a:custGeom>
            <a:noFill/>
            <a:ln w="57150">
              <a:solidFill>
                <a:srgbClr val="003F95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Rectangle 45"/>
            <p:cNvSpPr>
              <a:spLocks noChangeArrowheads="1"/>
            </p:cNvSpPr>
            <p:nvPr/>
          </p:nvSpPr>
          <p:spPr bwMode="auto">
            <a:xfrm>
              <a:off x="3561" y="2170"/>
              <a:ext cx="395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400" b="1">
                  <a:solidFill>
                    <a:srgbClr val="000000"/>
                  </a:solidFill>
                  <a:cs typeface="Arial" charset="0"/>
                </a:rPr>
                <a:t>ATC</a:t>
              </a:r>
              <a:endParaRPr lang="en-US" sz="3600" b="1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8219" name="Group 46"/>
          <p:cNvGrpSpPr>
            <a:grpSpLocks/>
          </p:cNvGrpSpPr>
          <p:nvPr/>
        </p:nvGrpSpPr>
        <p:grpSpPr bwMode="auto">
          <a:xfrm>
            <a:off x="1019175" y="2625725"/>
            <a:ext cx="2400300" cy="2079625"/>
            <a:chOff x="901" y="1667"/>
            <a:chExt cx="1512" cy="1310"/>
          </a:xfrm>
        </p:grpSpPr>
        <p:sp>
          <p:nvSpPr>
            <p:cNvPr id="8223" name="Oval 47"/>
            <p:cNvSpPr>
              <a:spLocks noChangeArrowheads="1"/>
            </p:cNvSpPr>
            <p:nvPr/>
          </p:nvSpPr>
          <p:spPr bwMode="auto">
            <a:xfrm>
              <a:off x="2190" y="1770"/>
              <a:ext cx="86" cy="85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4" name="Oval 48"/>
            <p:cNvSpPr>
              <a:spLocks noChangeArrowheads="1"/>
            </p:cNvSpPr>
            <p:nvPr/>
          </p:nvSpPr>
          <p:spPr bwMode="auto">
            <a:xfrm>
              <a:off x="901" y="1770"/>
              <a:ext cx="86" cy="85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5" name="Oval 49"/>
            <p:cNvSpPr>
              <a:spLocks noChangeArrowheads="1"/>
            </p:cNvSpPr>
            <p:nvPr/>
          </p:nvSpPr>
          <p:spPr bwMode="auto">
            <a:xfrm>
              <a:off x="901" y="2692"/>
              <a:ext cx="86" cy="85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6" name="Oval 50"/>
            <p:cNvSpPr>
              <a:spLocks noChangeArrowheads="1"/>
            </p:cNvSpPr>
            <p:nvPr/>
          </p:nvSpPr>
          <p:spPr bwMode="auto">
            <a:xfrm>
              <a:off x="2190" y="2692"/>
              <a:ext cx="86" cy="85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27" name="Rectangle 51"/>
            <p:cNvSpPr>
              <a:spLocks noChangeArrowheads="1"/>
            </p:cNvSpPr>
            <p:nvPr/>
          </p:nvSpPr>
          <p:spPr bwMode="auto">
            <a:xfrm>
              <a:off x="2279" y="1667"/>
              <a:ext cx="13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cs typeface="Arial" charset="0"/>
                </a:rPr>
                <a:t>E</a:t>
              </a:r>
              <a:r>
                <a:rPr lang="en-US" sz="1600" baseline="-25000">
                  <a:solidFill>
                    <a:srgbClr val="000000"/>
                  </a:solidFill>
                  <a:cs typeface="Arial" charset="0"/>
                </a:rPr>
                <a:t>1</a:t>
              </a:r>
            </a:p>
          </p:txBody>
        </p:sp>
        <p:sp>
          <p:nvSpPr>
            <p:cNvPr id="8228" name="Rectangle 52"/>
            <p:cNvSpPr>
              <a:spLocks noChangeArrowheads="1"/>
            </p:cNvSpPr>
            <p:nvPr/>
          </p:nvSpPr>
          <p:spPr bwMode="auto">
            <a:xfrm>
              <a:off x="2279" y="2747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8229" name="Rectangle 53"/>
            <p:cNvSpPr>
              <a:spLocks noChangeArrowheads="1"/>
            </p:cNvSpPr>
            <p:nvPr/>
          </p:nvSpPr>
          <p:spPr bwMode="auto">
            <a:xfrm>
              <a:off x="1005" y="1667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8230" name="Rectangle 54"/>
            <p:cNvSpPr>
              <a:spLocks noChangeArrowheads="1"/>
            </p:cNvSpPr>
            <p:nvPr/>
          </p:nvSpPr>
          <p:spPr bwMode="auto">
            <a:xfrm>
              <a:off x="1005" y="2747"/>
              <a:ext cx="1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</p:grpSp>
      <p:grpSp>
        <p:nvGrpSpPr>
          <p:cNvPr id="8220" name="Group 58"/>
          <p:cNvGrpSpPr>
            <a:grpSpLocks/>
          </p:cNvGrpSpPr>
          <p:nvPr/>
        </p:nvGrpSpPr>
        <p:grpSpPr bwMode="auto">
          <a:xfrm>
            <a:off x="2149475" y="1192213"/>
            <a:ext cx="5865813" cy="1295400"/>
            <a:chOff x="1680" y="816"/>
            <a:chExt cx="3695" cy="816"/>
          </a:xfrm>
        </p:grpSpPr>
        <p:sp>
          <p:nvSpPr>
            <p:cNvPr id="8221" name="Text Box 55"/>
            <p:cNvSpPr txBox="1">
              <a:spLocks noChangeArrowheads="1"/>
            </p:cNvSpPr>
            <p:nvPr/>
          </p:nvSpPr>
          <p:spPr bwMode="auto">
            <a:xfrm>
              <a:off x="1680" y="816"/>
              <a:ext cx="3695" cy="446"/>
            </a:xfrm>
            <a:prstGeom prst="rect">
              <a:avLst/>
            </a:prstGeom>
            <a:solidFill>
              <a:srgbClr val="FFFF00">
                <a:alpha val="54117"/>
              </a:srgbClr>
            </a:solidFill>
            <a:ln w="41275">
              <a:solidFill>
                <a:srgbClr val="0000FF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indent="-342900"/>
              <a:r>
                <a:rPr lang="en-US"/>
                <a:t>	</a:t>
              </a:r>
              <a:r>
                <a:rPr lang="en-US" sz="2000" b="1"/>
                <a:t>Simply charge some customers </a:t>
              </a:r>
              <a:r>
                <a:rPr lang="en-US" sz="2000" b="1" u="sng"/>
                <a:t>more than </a:t>
              </a:r>
              <a:r>
                <a:rPr lang="en-US" sz="2000" b="1"/>
                <a:t>P</a:t>
              </a:r>
              <a:r>
                <a:rPr lang="en-US" sz="2000" b="1" baseline="-25000"/>
                <a:t>1</a:t>
              </a:r>
              <a:r>
                <a:rPr lang="en-US" sz="2000" b="1"/>
                <a:t> and profits will rise!</a:t>
              </a:r>
            </a:p>
          </p:txBody>
        </p:sp>
        <p:sp>
          <p:nvSpPr>
            <p:cNvPr id="8222" name="Line 57"/>
            <p:cNvSpPr>
              <a:spLocks noChangeShapeType="1"/>
            </p:cNvSpPr>
            <p:nvPr/>
          </p:nvSpPr>
          <p:spPr bwMode="auto">
            <a:xfrm flipH="1">
              <a:off x="2160" y="1488"/>
              <a:ext cx="288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0525" y="228600"/>
            <a:ext cx="8229600" cy="990600"/>
          </a:xfrm>
          <a:noFill/>
        </p:spPr>
        <p:txBody>
          <a:bodyPr/>
          <a:lstStyle/>
          <a:p>
            <a:pPr eaLnBrk="1" hangingPunct="1"/>
            <a:r>
              <a:rPr lang="en-US" b="1" u="sng" smtClean="0">
                <a:solidFill>
                  <a:srgbClr val="006600"/>
                </a:solidFill>
                <a:latin typeface="Times New Roman" pitchFamily="18" charset="0"/>
              </a:rPr>
              <a:t>Perfect</a:t>
            </a:r>
            <a:r>
              <a:rPr lang="en-US" b="1" smtClean="0">
                <a:solidFill>
                  <a:srgbClr val="006600"/>
                </a:solidFill>
                <a:latin typeface="Times New Roman" pitchFamily="18" charset="0"/>
              </a:rPr>
              <a:t> Price Discriminating</a:t>
            </a:r>
            <a:endParaRPr lang="en-US" smtClean="0">
              <a:latin typeface="Times New Roman" pitchFamily="18" charset="0"/>
            </a:endParaRPr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238125" y="1219200"/>
            <a:ext cx="8534400" cy="619125"/>
          </a:xfrm>
          <a:prstGeom prst="rect">
            <a:avLst/>
          </a:prstGeom>
          <a:solidFill>
            <a:srgbClr val="CCFFCC">
              <a:alpha val="81175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endParaRPr lang="en-US" sz="800" b="1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eaLnBrk="0" hangingPunct="0"/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Each Consumer pays the </a:t>
            </a:r>
            <a:r>
              <a:rPr lang="en-US" sz="2400" b="1" u="sng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maximum price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they are willing!</a:t>
            </a:r>
          </a:p>
          <a:p>
            <a:pPr eaLnBrk="0" hangingPunct="0"/>
            <a:endParaRPr lang="en-US" sz="800">
              <a:latin typeface="Times New Roman" pitchFamily="18" charset="0"/>
              <a:cs typeface="Arial" charset="0"/>
            </a:endParaRPr>
          </a:p>
        </p:txBody>
      </p:sp>
      <p:pic>
        <p:nvPicPr>
          <p:cNvPr id="96258" name="Picture 2" descr="http://courses.byui.edu/ECON_150/ECON_150_Presentations/images/8-2_Price_Discrimination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75" y="1990725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66" name="Text Box 34"/>
          <p:cNvSpPr txBox="1">
            <a:spLocks noChangeArrowheads="1"/>
          </p:cNvSpPr>
          <p:nvPr/>
        </p:nvSpPr>
        <p:spPr bwMode="auto">
          <a:xfrm>
            <a:off x="195263" y="2163763"/>
            <a:ext cx="7805737" cy="922337"/>
          </a:xfrm>
          <a:prstGeom prst="rect">
            <a:avLst/>
          </a:prstGeom>
          <a:solidFill>
            <a:schemeClr val="bg1"/>
          </a:solidFill>
          <a:ln w="25400">
            <a:solidFill>
              <a:srgbClr val="33996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cs typeface="Arial" charset="0"/>
              </a:rPr>
              <a:t>Consumer surplus</a:t>
            </a:r>
            <a:r>
              <a:rPr lang="en-US" sz="2400">
                <a:solidFill>
                  <a:schemeClr val="accent2"/>
                </a:solidFill>
                <a:cs typeface="Arial" charset="0"/>
              </a:rPr>
              <a:t> &amp; </a:t>
            </a:r>
            <a:r>
              <a:rPr lang="en-US" sz="2400" b="1">
                <a:solidFill>
                  <a:srgbClr val="FF0000"/>
                </a:solidFill>
                <a:cs typeface="Arial" charset="0"/>
              </a:rPr>
              <a:t>deadweight loss</a:t>
            </a:r>
            <a:r>
              <a:rPr lang="en-US" sz="240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sz="2400">
                <a:cs typeface="Arial" charset="0"/>
              </a:rPr>
              <a:t>are eliminated!</a:t>
            </a:r>
          </a:p>
          <a:p>
            <a:pPr>
              <a:spcBef>
                <a:spcPct val="50000"/>
              </a:spcBef>
            </a:pPr>
            <a:endParaRPr lang="en-US" sz="2000">
              <a:cs typeface="Arial" charset="0"/>
            </a:endParaRPr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4854575" y="3124200"/>
            <a:ext cx="3967163" cy="938213"/>
          </a:xfrm>
          <a:prstGeom prst="rect">
            <a:avLst/>
          </a:prstGeom>
          <a:solidFill>
            <a:srgbClr val="FFFF99"/>
          </a:solidFill>
          <a:ln w="222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cs typeface="Arial" charset="0"/>
              </a:rPr>
              <a:t>Every consumer is charged a different price so the </a:t>
            </a:r>
            <a:r>
              <a:rPr lang="en-US" b="1">
                <a:cs typeface="Arial" charset="0"/>
              </a:rPr>
              <a:t>demand curve</a:t>
            </a:r>
            <a:r>
              <a:rPr lang="en-US">
                <a:cs typeface="Arial" charset="0"/>
              </a:rPr>
              <a:t> is the </a:t>
            </a:r>
            <a:r>
              <a:rPr lang="en-US" b="1">
                <a:cs typeface="Arial" charset="0"/>
              </a:rPr>
              <a:t>MR curve</a:t>
            </a:r>
            <a:r>
              <a:rPr lang="en-US">
                <a:cs typeface="Arial" charset="0"/>
              </a:rPr>
              <a:t>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4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1" grpId="0" animBg="1"/>
      <p:bldP spid="44066" grpId="0" animBg="1"/>
      <p:bldP spid="4406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Worksheet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Price Discrimination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241</Words>
  <Application>Microsoft Office PowerPoint</Application>
  <PresentationFormat>On-screen Show (4:3)</PresentationFormat>
  <Paragraphs>76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Default Design</vt:lpstr>
      <vt:lpstr>Price Discrimination</vt:lpstr>
      <vt:lpstr>PRICE DISCRIMINATION</vt:lpstr>
      <vt:lpstr>Slide 3</vt:lpstr>
      <vt:lpstr>Slide 4</vt:lpstr>
      <vt:lpstr>Single Price Monopoly</vt:lpstr>
      <vt:lpstr>“Imperfect” Price Discrimination</vt:lpstr>
      <vt:lpstr>Imperfect Price Discrimination</vt:lpstr>
      <vt:lpstr>Perfect Price Discriminating</vt:lpstr>
      <vt:lpstr>Worksheet</vt:lpstr>
      <vt:lpstr>Slide 10</vt:lpstr>
      <vt:lpstr>Slide 11</vt:lpstr>
    </vt:vector>
  </TitlesOfParts>
  <Company>Redwood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mspinrad</cp:lastModifiedBy>
  <cp:revision>231</cp:revision>
  <dcterms:created xsi:type="dcterms:W3CDTF">2007-03-14T19:54:13Z</dcterms:created>
  <dcterms:modified xsi:type="dcterms:W3CDTF">2013-03-19T18:50:31Z</dcterms:modified>
</cp:coreProperties>
</file>