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0" r:id="rId3"/>
    <p:sldId id="301" r:id="rId4"/>
    <p:sldId id="290" r:id="rId5"/>
    <p:sldId id="284" r:id="rId6"/>
    <p:sldId id="296" r:id="rId7"/>
    <p:sldId id="313" r:id="rId8"/>
    <p:sldId id="294" r:id="rId9"/>
    <p:sldId id="315" r:id="rId10"/>
    <p:sldId id="316" r:id="rId11"/>
    <p:sldId id="314" r:id="rId12"/>
    <p:sldId id="289" r:id="rId13"/>
    <p:sldId id="273" r:id="rId14"/>
    <p:sldId id="266" r:id="rId15"/>
    <p:sldId id="29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0000FF"/>
    <a:srgbClr val="FF0066"/>
    <a:srgbClr val="003300"/>
    <a:srgbClr val="FF505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1047" autoAdjust="0"/>
  </p:normalViewPr>
  <p:slideViewPr>
    <p:cSldViewPr>
      <p:cViewPr varScale="1">
        <p:scale>
          <a:sx n="56" d="100"/>
          <a:sy n="56" d="100"/>
        </p:scale>
        <p:origin x="-816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42C4C3E-3F7B-4463-81D3-07A4377BB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BADB25-4849-4670-A4B0-5DA978C7F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60C2DD-2C97-45E1-9285-A338F7974FC4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55245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13225"/>
            <a:ext cx="5486400" cy="4244975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DE7FA1-182E-429C-8A79-C0E0B4C78EBD}" type="slidenum">
              <a:rPr lang="en-US"/>
              <a:pPr/>
              <a:t>12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552450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13225"/>
            <a:ext cx="5486400" cy="4244975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4C44C-94D8-4D8F-BADF-F1803B183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EC279-CEE9-4B5C-B89C-085E3AC15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6F646-F3E0-4A28-A588-B79E1CA81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734AC-E42F-4BA3-A4B9-20CD716AB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7C61D-EA03-4984-8F43-A474A0460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946D-5DD1-412D-BB10-B49D69E0F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FCAFE-7777-4085-8F14-D04432236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6F3DB-15B7-4DC6-B784-2AD707E8B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FEDB1-4A2E-4A3B-8CD3-EB1141D16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43AC5-B3FA-4F22-9AA9-D8FA762BD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82490-12D4-4557-92DE-C45AFB344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6CC13-01FD-4BAA-BB0A-7CE3D787C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FF38B5-8124-493B-BE69-E75911C20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ollegerecruiter.com/weblog/213195416935420helicopter-parent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newshour/video/share-ms.html?s=news01p79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b="1" smtClean="0"/>
              <a:t>Oligopoly Pricing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16 completion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b="1" smtClean="0"/>
              <a:t>Echo Boomers</a:t>
            </a:r>
          </a:p>
        </p:txBody>
      </p:sp>
      <p:pic>
        <p:nvPicPr>
          <p:cNvPr id="11267" name="Picture 3" descr="213195416935420helicopter-par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21336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ov_helicopter-parents_05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3250" y="0"/>
            <a:ext cx="2190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lg_27helicopter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514600"/>
            <a:ext cx="1489075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47800" y="1752600"/>
            <a:ext cx="6299200" cy="719138"/>
          </a:xfrm>
          <a:prstGeom prst="rect">
            <a:avLst/>
          </a:prstGeom>
          <a:solidFill>
            <a:srgbClr val="FF99CC">
              <a:alpha val="30196"/>
            </a:srgbClr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They already make up nearly </a:t>
            </a:r>
            <a:r>
              <a:rPr lang="en-US" sz="1400" b="1" u="sng"/>
              <a:t>one-third</a:t>
            </a:r>
            <a:r>
              <a:rPr lang="en-US" sz="1400" b="1"/>
              <a:t> of the U.S. population, and </a:t>
            </a:r>
          </a:p>
          <a:p>
            <a:r>
              <a:rPr lang="en-US" sz="1400" b="1"/>
              <a:t>already spend $170 billion a year of their own and their parents' money</a:t>
            </a:r>
            <a:r>
              <a:rPr lang="en-US" sz="1200" b="1"/>
              <a:t>.  </a:t>
            </a:r>
          </a:p>
          <a:p>
            <a:endParaRPr lang="en-US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the USA in Decline?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hlinkClick r:id="rId2"/>
              </a:rPr>
              <a:t>http://www.pbs.org/newshour/video/share-ms.html?s=news01p793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00FF00">
              <a:alpha val="47842"/>
            </a:srgbClr>
          </a:solidFill>
          <a:ln w="38100">
            <a:solidFill>
              <a:srgbClr val="993366"/>
            </a:solidFill>
          </a:ln>
        </p:spPr>
        <p:txBody>
          <a:bodyPr/>
          <a:lstStyle/>
          <a:p>
            <a:pPr eaLnBrk="1" hangingPunct="1"/>
            <a:r>
              <a:rPr lang="en-US" sz="3200" u="sng" smtClean="0"/>
              <a:t>Oligopolies:</a:t>
            </a:r>
            <a:r>
              <a:rPr lang="en-US" smtClean="0"/>
              <a:t>  Maximizing Profit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Oligopolists could </a:t>
            </a:r>
            <a:r>
              <a:rPr lang="en-US" sz="2400" u="sng" smtClean="0">
                <a:latin typeface="Times New Roman" pitchFamily="18" charset="0"/>
              </a:rPr>
              <a:t>maximize</a:t>
            </a:r>
            <a:r>
              <a:rPr lang="en-US" sz="2400" smtClean="0">
                <a:latin typeface="Times New Roman" pitchFamily="18" charset="0"/>
              </a:rPr>
              <a:t> profits by forming a cartel &amp; acting like a monopolist</a:t>
            </a:r>
            <a:endParaRPr lang="en-US" sz="2400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However, if oligopolists make decisions </a:t>
            </a:r>
            <a:r>
              <a:rPr lang="en-US" sz="2400" u="sng" smtClean="0">
                <a:latin typeface="Times New Roman" pitchFamily="18" charset="0"/>
              </a:rPr>
              <a:t>individually </a:t>
            </a:r>
            <a:r>
              <a:rPr lang="en-US" sz="2400" smtClean="0">
                <a:latin typeface="Times New Roman" pitchFamily="18" charset="0"/>
              </a:rPr>
              <a:t>at equilibrium</a:t>
            </a:r>
            <a:r>
              <a:rPr lang="en-US" sz="2800" smtClean="0">
                <a:latin typeface="Times New Roman" pitchFamily="18" charset="0"/>
              </a:rPr>
              <a:t> :</a:t>
            </a:r>
          </a:p>
          <a:p>
            <a:pPr lvl="1" eaLnBrk="1" hangingPunct="1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Output is greater</a:t>
            </a:r>
            <a:endParaRPr lang="en-US" sz="2400" smtClean="0">
              <a:latin typeface="Times New Roman" pitchFamily="18" charset="0"/>
            </a:endParaRPr>
          </a:p>
          <a:p>
            <a:pPr lvl="1" eaLnBrk="1" hangingPunct="1"/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Price is lower</a:t>
            </a:r>
          </a:p>
          <a:p>
            <a:pPr lvl="1" eaLnBrk="1" hangingPunct="1"/>
            <a:r>
              <a:rPr lang="en-US" sz="2400" b="1" smtClean="0">
                <a:solidFill>
                  <a:srgbClr val="003300"/>
                </a:solidFill>
                <a:latin typeface="Times New Roman" pitchFamily="18" charset="0"/>
              </a:rPr>
              <a:t>Profit is lower</a:t>
            </a: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4038600" y="3733800"/>
            <a:ext cx="4191000" cy="1752600"/>
            <a:chOff x="2544" y="2544"/>
            <a:chExt cx="2640" cy="1104"/>
          </a:xfrm>
        </p:grpSpPr>
        <p:sp>
          <p:nvSpPr>
            <p:cNvPr id="13317" name="Oval 7"/>
            <p:cNvSpPr>
              <a:spLocks noChangeArrowheads="1"/>
            </p:cNvSpPr>
            <p:nvPr/>
          </p:nvSpPr>
          <p:spPr bwMode="auto">
            <a:xfrm>
              <a:off x="3456" y="2688"/>
              <a:ext cx="1728" cy="7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Monopoly</a:t>
              </a:r>
            </a:p>
          </p:txBody>
        </p:sp>
        <p:sp>
          <p:nvSpPr>
            <p:cNvPr id="13318" name="AutoShape 8"/>
            <p:cNvSpPr>
              <a:spLocks/>
            </p:cNvSpPr>
            <p:nvPr/>
          </p:nvSpPr>
          <p:spPr bwMode="auto">
            <a:xfrm>
              <a:off x="2544" y="2544"/>
              <a:ext cx="144" cy="1104"/>
            </a:xfrm>
            <a:prstGeom prst="rightBrace">
              <a:avLst>
                <a:gd name="adj1" fmla="val 63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2822" y="2951"/>
              <a:ext cx="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versus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Number of Sellers Rises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2743200"/>
          </a:xfrm>
          <a:noFill/>
          <a:ln w="15875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As the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# of sellers</a:t>
            </a:r>
            <a:r>
              <a:rPr lang="en-US" sz="2400" smtClean="0">
                <a:latin typeface="Times New Roman" pitchFamily="18" charset="0"/>
              </a:rPr>
              <a:t> in an oligopoly </a:t>
            </a:r>
            <a:r>
              <a:rPr lang="en-US" sz="2400" u="sng" smtClean="0">
                <a:latin typeface="Times New Roman" pitchFamily="18" charset="0"/>
              </a:rPr>
              <a:t>rises</a:t>
            </a:r>
            <a:r>
              <a:rPr lang="en-US" sz="2400" smtClean="0">
                <a:latin typeface="Times New Roman" pitchFamily="18" charset="0"/>
              </a:rPr>
              <a:t>, the market looks more like a competitive market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2400" u="sng" smtClean="0">
                <a:latin typeface="Times New Roman" pitchFamily="18" charset="0"/>
              </a:rPr>
              <a:t>Price</a:t>
            </a:r>
            <a:r>
              <a:rPr lang="en-US" sz="2400" smtClean="0">
                <a:latin typeface="Times New Roman" pitchFamily="18" charset="0"/>
              </a:rPr>
              <a:t> approaches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marginal cost</a:t>
            </a:r>
            <a:r>
              <a:rPr lang="en-US" sz="2400" smtClean="0">
                <a:latin typeface="Times New Roman" pitchFamily="18" charset="0"/>
              </a:rPr>
              <a:t> &amp; </a:t>
            </a:r>
            <a:r>
              <a:rPr lang="en-US" sz="2400" u="sng" smtClean="0">
                <a:latin typeface="Times New Roman" pitchFamily="18" charset="0"/>
              </a:rPr>
              <a:t>quantity</a:t>
            </a:r>
            <a:r>
              <a:rPr lang="en-US" sz="2400" smtClean="0">
                <a:latin typeface="Times New Roman" pitchFamily="18" charset="0"/>
              </a:rPr>
              <a:t> approaches the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socially efficient</a:t>
            </a:r>
            <a:r>
              <a:rPr lang="en-US" sz="2400" smtClean="0">
                <a:latin typeface="Times New Roman" pitchFamily="18" charset="0"/>
              </a:rPr>
              <a:t> level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Different Equilibriums </a:t>
            </a:r>
            <a:br>
              <a:rPr lang="en-US" smtClean="0"/>
            </a:br>
            <a:r>
              <a:rPr lang="en-US" sz="2000" smtClean="0"/>
              <a:t>(note:  in this example MC = 20)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F3F6F9"/>
          </a:solidFill>
          <a:ln w="2651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F2F4F8"/>
          </a:solidFill>
          <a:ln w="2413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F1F4F7"/>
          </a:solidFill>
          <a:ln w="2174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F0F2F5"/>
          </a:solidFill>
          <a:ln w="1936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EEF1F4"/>
          </a:solidFill>
          <a:ln w="1682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EDEFF3"/>
          </a:solidFill>
          <a:ln w="1444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EBEEF2"/>
          </a:solidFill>
          <a:ln w="1206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EAECF1"/>
          </a:solidFill>
          <a:ln w="968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E9EBF0"/>
          </a:solidFill>
          <a:ln w="730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E7EAEF"/>
          </a:solidFill>
          <a:ln w="476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614488" y="1458913"/>
            <a:ext cx="6078537" cy="4587875"/>
          </a:xfrm>
          <a:prstGeom prst="rect">
            <a:avLst/>
          </a:prstGeom>
          <a:solidFill>
            <a:srgbClr val="E6E9EF"/>
          </a:solidFill>
          <a:ln w="238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470025" y="1289050"/>
            <a:ext cx="6149975" cy="4660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1470025" y="1289050"/>
            <a:ext cx="6149975" cy="4660900"/>
          </a:xfrm>
          <a:custGeom>
            <a:avLst/>
            <a:gdLst>
              <a:gd name="T0" fmla="*/ 0 w 3874"/>
              <a:gd name="T1" fmla="*/ 0 h 2936"/>
              <a:gd name="T2" fmla="*/ 0 w 3874"/>
              <a:gd name="T3" fmla="*/ 4660900 h 2936"/>
              <a:gd name="T4" fmla="*/ 6149975 w 3874"/>
              <a:gd name="T5" fmla="*/ 4660900 h 29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74" h="2936">
                <a:moveTo>
                  <a:pt x="0" y="0"/>
                </a:moveTo>
                <a:lnTo>
                  <a:pt x="0" y="2936"/>
                </a:lnTo>
                <a:lnTo>
                  <a:pt x="3874" y="293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267450" y="5991225"/>
            <a:ext cx="2239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cs typeface="Arial" charset="0"/>
              </a:rPr>
              <a:t>Quantity of Output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282700" y="598487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cs typeface="Arial" charset="0"/>
              </a:rPr>
              <a:t>0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849313" y="1262063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cs typeface="Arial" charset="0"/>
              </a:rPr>
              <a:t>Cost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25488" y="1611313"/>
            <a:ext cx="81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$120</a:t>
            </a:r>
          </a:p>
        </p:txBody>
      </p: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914400" y="3048000"/>
            <a:ext cx="2438400" cy="3344863"/>
            <a:chOff x="546" y="2264"/>
            <a:chExt cx="1938" cy="1694"/>
          </a:xfrm>
        </p:grpSpPr>
        <p:sp>
          <p:nvSpPr>
            <p:cNvPr id="15398" name="Line 21"/>
            <p:cNvSpPr>
              <a:spLocks noChangeShapeType="1"/>
            </p:cNvSpPr>
            <p:nvPr/>
          </p:nvSpPr>
          <p:spPr bwMode="auto">
            <a:xfrm flipV="1">
              <a:off x="2341" y="2386"/>
              <a:ext cx="0" cy="1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2"/>
            <p:cNvSpPr>
              <a:spLocks noChangeShapeType="1"/>
            </p:cNvSpPr>
            <p:nvPr/>
          </p:nvSpPr>
          <p:spPr bwMode="auto">
            <a:xfrm flipH="1" flipV="1">
              <a:off x="933" y="2368"/>
              <a:ext cx="1408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Text Box 23"/>
            <p:cNvSpPr txBox="1">
              <a:spLocks noChangeArrowheads="1"/>
            </p:cNvSpPr>
            <p:nvPr/>
          </p:nvSpPr>
          <p:spPr bwMode="auto">
            <a:xfrm>
              <a:off x="546" y="2264"/>
              <a:ext cx="512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$60</a:t>
              </a:r>
            </a:p>
          </p:txBody>
        </p:sp>
        <p:sp>
          <p:nvSpPr>
            <p:cNvPr id="15401" name="Text Box 24"/>
            <p:cNvSpPr txBox="1">
              <a:spLocks noChangeArrowheads="1"/>
            </p:cNvSpPr>
            <p:nvPr/>
          </p:nvSpPr>
          <p:spPr bwMode="auto">
            <a:xfrm>
              <a:off x="2127" y="3772"/>
              <a:ext cx="357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60</a:t>
              </a:r>
            </a:p>
          </p:txBody>
        </p:sp>
      </p:grpSp>
      <p:grpSp>
        <p:nvGrpSpPr>
          <p:cNvPr id="15381" name="Group 28"/>
          <p:cNvGrpSpPr>
            <a:grpSpLocks/>
          </p:cNvGrpSpPr>
          <p:nvPr/>
        </p:nvGrpSpPr>
        <p:grpSpPr bwMode="auto">
          <a:xfrm>
            <a:off x="1465263" y="1654175"/>
            <a:ext cx="4859337" cy="4700588"/>
            <a:chOff x="923" y="1042"/>
            <a:chExt cx="3061" cy="2961"/>
          </a:xfrm>
        </p:grpSpPr>
        <p:sp>
          <p:nvSpPr>
            <p:cNvPr id="15395" name="Line 29"/>
            <p:cNvSpPr>
              <a:spLocks noChangeShapeType="1"/>
            </p:cNvSpPr>
            <p:nvPr/>
          </p:nvSpPr>
          <p:spPr bwMode="auto">
            <a:xfrm>
              <a:off x="923" y="1042"/>
              <a:ext cx="2816" cy="2679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Text Box 30"/>
            <p:cNvSpPr txBox="1">
              <a:spLocks noChangeArrowheads="1"/>
            </p:cNvSpPr>
            <p:nvPr/>
          </p:nvSpPr>
          <p:spPr bwMode="auto">
            <a:xfrm>
              <a:off x="3472" y="3772"/>
              <a:ext cx="5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cs typeface="Arial" charset="0"/>
                </a:rPr>
                <a:t>120</a:t>
              </a:r>
            </a:p>
          </p:txBody>
        </p:sp>
        <p:sp>
          <p:nvSpPr>
            <p:cNvPr id="15397" name="Text Box 31"/>
            <p:cNvSpPr txBox="1">
              <a:spLocks noChangeArrowheads="1"/>
            </p:cNvSpPr>
            <p:nvPr/>
          </p:nvSpPr>
          <p:spPr bwMode="auto">
            <a:xfrm>
              <a:off x="3090" y="2798"/>
              <a:ext cx="8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  <a:cs typeface="Arial" charset="0"/>
                </a:rPr>
                <a:t>        MC</a:t>
              </a:r>
            </a:p>
          </p:txBody>
        </p:sp>
      </p:grp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1465263" y="1668463"/>
            <a:ext cx="4000500" cy="4949825"/>
            <a:chOff x="923" y="1051"/>
            <a:chExt cx="2520" cy="3118"/>
          </a:xfrm>
        </p:grpSpPr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923" y="1051"/>
              <a:ext cx="1655" cy="311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Text Box 34"/>
            <p:cNvSpPr txBox="1">
              <a:spLocks noChangeArrowheads="1"/>
            </p:cNvSpPr>
            <p:nvPr/>
          </p:nvSpPr>
          <p:spPr bwMode="auto">
            <a:xfrm>
              <a:off x="2593" y="3864"/>
              <a:ext cx="8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accent2"/>
                  </a:solidFill>
                  <a:cs typeface="Arial" charset="0"/>
                </a:rPr>
                <a:t>MR</a:t>
              </a:r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3124200" y="1676400"/>
            <a:ext cx="3948113" cy="666750"/>
          </a:xfrm>
          <a:prstGeom prst="rect">
            <a:avLst/>
          </a:prstGeom>
          <a:solidFill>
            <a:srgbClr val="FF99CC">
              <a:alpha val="36862"/>
            </a:srgbClr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In a </a:t>
            </a:r>
            <a:r>
              <a:rPr lang="en-US" b="1">
                <a:cs typeface="Arial" charset="0"/>
              </a:rPr>
              <a:t>competitive market</a:t>
            </a:r>
            <a:r>
              <a:rPr lang="en-US">
                <a:cs typeface="Arial" charset="0"/>
              </a:rPr>
              <a:t>, quantity would equal 90 and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b="1">
                <a:solidFill>
                  <a:srgbClr val="FF0000"/>
                </a:solidFill>
                <a:cs typeface="Arial" charset="0"/>
              </a:rPr>
              <a:t>P = MC @ $20</a:t>
            </a:r>
            <a:endParaRPr lang="en-US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3825875" y="2838450"/>
            <a:ext cx="3556000" cy="666750"/>
          </a:xfrm>
          <a:prstGeom prst="rect">
            <a:avLst/>
          </a:prstGeom>
          <a:solidFill>
            <a:srgbClr val="CCFFFF">
              <a:alpha val="63136"/>
            </a:srgbClr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A </a:t>
            </a:r>
            <a:r>
              <a:rPr lang="en-US" b="1">
                <a:cs typeface="Arial" charset="0"/>
              </a:rPr>
              <a:t>monopoly</a:t>
            </a:r>
            <a:r>
              <a:rPr lang="en-US">
                <a:cs typeface="Arial" charset="0"/>
              </a:rPr>
              <a:t> would produce 60 gallons and charge $60. </a:t>
            </a:r>
            <a:r>
              <a:rPr lang="en-US" b="1">
                <a:solidFill>
                  <a:srgbClr val="FF0000"/>
                </a:solidFill>
                <a:cs typeface="Arial" charset="0"/>
              </a:rPr>
              <a:t>P &gt; MC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.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6178550" y="3854450"/>
            <a:ext cx="2736850" cy="9413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cs typeface="Arial" charset="0"/>
              </a:rPr>
              <a:t>Oligopoly equilibrium:</a:t>
            </a:r>
          </a:p>
          <a:p>
            <a:r>
              <a:rPr lang="en-US">
                <a:cs typeface="Arial" charset="0"/>
              </a:rPr>
              <a:t>    </a:t>
            </a:r>
            <a:r>
              <a:rPr lang="en-US" b="1">
                <a:solidFill>
                  <a:srgbClr val="0000FF"/>
                </a:solidFill>
                <a:cs typeface="Arial" charset="0"/>
              </a:rPr>
              <a:t>Greater than 60</a:t>
            </a:r>
            <a:r>
              <a:rPr lang="en-US">
                <a:cs typeface="Arial" charset="0"/>
              </a:rPr>
              <a:t> </a:t>
            </a:r>
          </a:p>
          <a:p>
            <a:r>
              <a:rPr lang="en-US" b="1">
                <a:solidFill>
                  <a:srgbClr val="FF0000"/>
                </a:solidFill>
                <a:cs typeface="Arial" charset="0"/>
              </a:rPr>
              <a:t>    Less than  90</a:t>
            </a:r>
          </a:p>
        </p:txBody>
      </p:sp>
      <p:sp>
        <p:nvSpPr>
          <p:cNvPr id="15386" name="Line 38"/>
          <p:cNvSpPr>
            <a:spLocks noChangeShapeType="1"/>
          </p:cNvSpPr>
          <p:nvPr/>
        </p:nvSpPr>
        <p:spPr bwMode="auto">
          <a:xfrm>
            <a:off x="1447800" y="4876800"/>
            <a:ext cx="44958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7" name="Text Box 39"/>
          <p:cNvSpPr txBox="1">
            <a:spLocks noChangeArrowheads="1"/>
          </p:cNvSpPr>
          <p:nvPr/>
        </p:nvSpPr>
        <p:spPr bwMode="auto">
          <a:xfrm>
            <a:off x="762000" y="4648200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$20</a:t>
            </a:r>
          </a:p>
        </p:txBody>
      </p:sp>
      <p:sp>
        <p:nvSpPr>
          <p:cNvPr id="15388" name="Text Box 40"/>
          <p:cNvSpPr txBox="1">
            <a:spLocks noChangeArrowheads="1"/>
          </p:cNvSpPr>
          <p:nvPr/>
        </p:nvSpPr>
        <p:spPr bwMode="auto">
          <a:xfrm>
            <a:off x="5562600" y="5257800"/>
            <a:ext cx="368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000" b="1"/>
              <a:t>D</a:t>
            </a:r>
          </a:p>
        </p:txBody>
      </p:sp>
      <p:sp>
        <p:nvSpPr>
          <p:cNvPr id="15389" name="Text Box 42"/>
          <p:cNvSpPr txBox="1">
            <a:spLocks noChangeArrowheads="1"/>
          </p:cNvSpPr>
          <p:nvPr/>
        </p:nvSpPr>
        <p:spPr bwMode="auto">
          <a:xfrm rot="5400000">
            <a:off x="4358482" y="5242718"/>
            <a:ext cx="1098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------------</a:t>
            </a:r>
          </a:p>
        </p:txBody>
      </p:sp>
      <p:sp>
        <p:nvSpPr>
          <p:cNvPr id="15390" name="Text Box 43"/>
          <p:cNvSpPr txBox="1">
            <a:spLocks noChangeArrowheads="1"/>
          </p:cNvSpPr>
          <p:nvPr/>
        </p:nvSpPr>
        <p:spPr bwMode="auto">
          <a:xfrm>
            <a:off x="4724400" y="60198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90</a:t>
            </a:r>
          </a:p>
        </p:txBody>
      </p:sp>
      <p:sp>
        <p:nvSpPr>
          <p:cNvPr id="15391" name="Line 44"/>
          <p:cNvSpPr>
            <a:spLocks noChangeShapeType="1"/>
          </p:cNvSpPr>
          <p:nvPr/>
        </p:nvSpPr>
        <p:spPr bwMode="auto">
          <a:xfrm>
            <a:off x="5943600" y="49530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92" name="Text Box 45"/>
          <p:cNvSpPr txBox="1">
            <a:spLocks noChangeArrowheads="1"/>
          </p:cNvSpPr>
          <p:nvPr/>
        </p:nvSpPr>
        <p:spPr bwMode="auto">
          <a:xfrm>
            <a:off x="7146925" y="5116513"/>
            <a:ext cx="19319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400"/>
              <a:t>MC is constant @ $20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/>
      <p:bldP spid="12323" grpId="0" animBg="1"/>
      <p:bldP spid="12324" grpId="0" animBg="1"/>
      <p:bldP spid="123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Monopolist Equilibr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4953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52400" y="1524000"/>
            <a:ext cx="8880475" cy="37623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</a:t>
            </a:r>
            <a:r>
              <a:rPr lang="en-US" b="1">
                <a:solidFill>
                  <a:srgbClr val="FF0000"/>
                </a:solidFill>
              </a:rPr>
              <a:t>oligopolies</a:t>
            </a:r>
            <a:r>
              <a:rPr lang="en-US"/>
              <a:t> use </a:t>
            </a:r>
            <a:r>
              <a:rPr lang="en-US" b="1">
                <a:solidFill>
                  <a:srgbClr val="0000FF"/>
                </a:solidFill>
              </a:rPr>
              <a:t>“perfect” cooperation</a:t>
            </a:r>
            <a:r>
              <a:rPr lang="en-US"/>
              <a:t>, their equilibrium is identical to a Monopoly 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905000" y="381000"/>
            <a:ext cx="5437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Oligopoly vs.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 descr="image001"/>
          <p:cNvSpPr>
            <a:spLocks noChangeAspect="1" noChangeArrowheads="1"/>
          </p:cNvSpPr>
          <p:nvPr/>
        </p:nvSpPr>
        <p:spPr bwMode="auto">
          <a:xfrm>
            <a:off x="1528763" y="76200"/>
            <a:ext cx="608647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AutoShape 7" descr="image001"/>
          <p:cNvSpPr>
            <a:spLocks noChangeAspect="1" noChangeArrowheads="1"/>
          </p:cNvSpPr>
          <p:nvPr/>
        </p:nvSpPr>
        <p:spPr bwMode="auto">
          <a:xfrm>
            <a:off x="1528763" y="76200"/>
            <a:ext cx="608647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6" name="Picture 8" descr="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0"/>
            <a:ext cx="52562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2362200" y="4191000"/>
            <a:ext cx="990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8" name="Line 10"/>
          <p:cNvSpPr>
            <a:spLocks noChangeShapeType="1"/>
          </p:cNvSpPr>
          <p:nvPr/>
        </p:nvSpPr>
        <p:spPr bwMode="auto">
          <a:xfrm>
            <a:off x="5486400" y="1524000"/>
            <a:ext cx="990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5181600" y="42672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4191000" y="685800"/>
            <a:ext cx="2682875" cy="28384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/>
              <a:t>.</a:t>
            </a:r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295400" y="3657600"/>
            <a:ext cx="2895600" cy="28384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/>
              <a:t>.</a:t>
            </a:r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4191000" y="3581400"/>
            <a:ext cx="2743200" cy="28384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/>
              <a:t>.</a:t>
            </a:r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2498725" y="141288"/>
            <a:ext cx="41783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/>
              <a:t>Illegal Pricing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0" grpId="0" animBg="1"/>
      <p:bldP spid="78861" grpId="0" animBg="1"/>
      <p:bldP spid="788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FF99CC">
              <a:alpha val="43921"/>
            </a:srgbClr>
          </a:solidFill>
          <a:ln w="412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smtClean="0"/>
              <a:t>Price Fixing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229600" cy="31242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Price fixing</a:t>
            </a:r>
            <a:r>
              <a:rPr lang="en-US" sz="2400" i="1" smtClean="0">
                <a:solidFill>
                  <a:srgbClr val="25A9A6"/>
                </a:solidFill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is using </a:t>
            </a:r>
            <a:r>
              <a:rPr lang="en-US" sz="2400" u="sng" smtClean="0">
                <a:latin typeface="Times New Roman" pitchFamily="18" charset="0"/>
              </a:rPr>
              <a:t>collusion</a:t>
            </a:r>
            <a:r>
              <a:rPr lang="en-US" sz="2400" smtClean="0">
                <a:latin typeface="Times New Roman" pitchFamily="18" charset="0"/>
              </a:rPr>
              <a:t> among competitors to fix prices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r>
              <a:rPr lang="en-US" sz="2400" smtClean="0">
                <a:latin typeface="Times New Roman" pitchFamily="18" charset="0"/>
              </a:rPr>
              <a:t>If firms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cooperate </a:t>
            </a:r>
            <a:r>
              <a:rPr lang="en-US" sz="2400" u="sng" smtClean="0">
                <a:latin typeface="Times New Roman" pitchFamily="18" charset="0"/>
              </a:rPr>
              <a:t>prices rise</a:t>
            </a:r>
            <a:r>
              <a:rPr lang="en-US" sz="2400" smtClean="0">
                <a:latin typeface="Times New Roman" pitchFamily="18" charset="0"/>
              </a:rPr>
              <a:t> toward monopoly prices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r>
              <a:rPr lang="en-US" sz="2400" smtClean="0">
                <a:latin typeface="Times New Roman" pitchFamily="18" charset="0"/>
              </a:rPr>
              <a:t>This is illegal according to </a:t>
            </a:r>
            <a:r>
              <a:rPr lang="en-US" sz="2400" b="1" smtClean="0">
                <a:solidFill>
                  <a:srgbClr val="006600"/>
                </a:solidFill>
                <a:latin typeface="Times New Roman" pitchFamily="18" charset="0"/>
              </a:rPr>
              <a:t>Anti-Trust Laws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endParaRPr lang="en-US" sz="2400" smtClean="0"/>
          </a:p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447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Illustrates that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</a:rPr>
              <a:t>self-interest</a:t>
            </a:r>
            <a:r>
              <a:rPr lang="en-US" sz="2800" smtClean="0">
                <a:latin typeface="Times New Roman" pitchFamily="18" charset="0"/>
              </a:rPr>
              <a:t> can </a:t>
            </a:r>
            <a:r>
              <a:rPr lang="en-US" sz="2800" u="sng" smtClean="0">
                <a:latin typeface="Times New Roman" pitchFamily="18" charset="0"/>
              </a:rPr>
              <a:t>prevent</a:t>
            </a:r>
            <a:r>
              <a:rPr lang="en-US" sz="2800" smtClean="0">
                <a:latin typeface="Times New Roman" pitchFamily="18" charset="0"/>
              </a:rPr>
              <a:t> people from maintaining </a:t>
            </a:r>
            <a:r>
              <a:rPr lang="en-US" sz="2800" u="sng" smtClean="0">
                <a:latin typeface="Times New Roman" pitchFamily="18" charset="0"/>
              </a:rPr>
              <a:t>cooperation</a:t>
            </a:r>
            <a:r>
              <a:rPr lang="en-US" smtClean="0">
                <a:latin typeface="Times New Roman" pitchFamily="18" charset="0"/>
              </a:rPr>
              <a:t> 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even when cooperation is in their </a:t>
            </a:r>
            <a:r>
              <a:rPr lang="en-US" sz="2400" b="1" u="sng" smtClean="0">
                <a:solidFill>
                  <a:srgbClr val="FF0000"/>
                </a:solidFill>
                <a:latin typeface="Times New Roman" pitchFamily="18" charset="0"/>
              </a:rPr>
              <a:t>mutual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</a:rPr>
              <a:t> self-interest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FFFF99">
              <a:alpha val="50195"/>
            </a:srgbClr>
          </a:solidFill>
          <a:ln w="50800">
            <a:solidFill>
              <a:srgbClr val="008000"/>
            </a:solidFill>
          </a:ln>
        </p:spPr>
        <p:txBody>
          <a:bodyPr/>
          <a:lstStyle/>
          <a:p>
            <a:pPr eaLnBrk="1" hangingPunct="1"/>
            <a:r>
              <a:rPr lang="en-US" b="1" smtClean="0"/>
              <a:t>Prisoner’s Dilemma Analysis</a:t>
            </a:r>
          </a:p>
        </p:txBody>
      </p:sp>
      <p:pic>
        <p:nvPicPr>
          <p:cNvPr id="38916" name="Picture 4" descr="game_theory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0"/>
            <a:ext cx="5562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5257800" y="2895600"/>
            <a:ext cx="1524000" cy="3200400"/>
            <a:chOff x="3312" y="1824"/>
            <a:chExt cx="960" cy="2016"/>
          </a:xfrm>
        </p:grpSpPr>
        <p:sp>
          <p:nvSpPr>
            <p:cNvPr id="5126" name="Oval 12"/>
            <p:cNvSpPr>
              <a:spLocks noChangeArrowheads="1"/>
            </p:cNvSpPr>
            <p:nvPr/>
          </p:nvSpPr>
          <p:spPr bwMode="auto">
            <a:xfrm>
              <a:off x="3312" y="3504"/>
              <a:ext cx="960" cy="336"/>
            </a:xfrm>
            <a:prstGeom prst="ellips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7" name="Line 13"/>
            <p:cNvSpPr>
              <a:spLocks noChangeShapeType="1"/>
            </p:cNvSpPr>
            <p:nvPr/>
          </p:nvSpPr>
          <p:spPr bwMode="auto">
            <a:xfrm flipH="1">
              <a:off x="3936" y="1824"/>
              <a:ext cx="96" cy="163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Why People </a:t>
            </a:r>
            <a:r>
              <a:rPr lang="en-US" u="sng" smtClean="0"/>
              <a:t>Sometimes</a:t>
            </a:r>
            <a:r>
              <a:rPr lang="en-US" smtClean="0"/>
              <a:t> Cooperate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229600" cy="1295400"/>
          </a:xfrm>
          <a:solidFill>
            <a:srgbClr val="FFCC00">
              <a:alpha val="50980"/>
            </a:srgbClr>
          </a:solidFill>
          <a:ln>
            <a:solidFill>
              <a:srgbClr val="000080"/>
            </a:solidFill>
          </a:ln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Firms that care about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future profits</a:t>
            </a:r>
            <a:r>
              <a:rPr lang="en-US" sz="2400" smtClean="0">
                <a:latin typeface="Times New Roman" pitchFamily="18" charset="0"/>
              </a:rPr>
              <a:t> will cooperate in </a:t>
            </a:r>
            <a:r>
              <a:rPr lang="en-US" sz="2400" u="sng" smtClean="0">
                <a:latin typeface="Times New Roman" pitchFamily="18" charset="0"/>
              </a:rPr>
              <a:t>repeated games</a:t>
            </a:r>
            <a:r>
              <a:rPr lang="en-US" sz="2400" smtClean="0">
                <a:latin typeface="Times New Roman" pitchFamily="18" charset="0"/>
              </a:rPr>
              <a:t> rather than cheating in a </a:t>
            </a:r>
            <a:r>
              <a:rPr lang="en-US" sz="2400" u="sng" smtClean="0">
                <a:latin typeface="Times New Roman" pitchFamily="18" charset="0"/>
              </a:rPr>
              <a:t>single</a:t>
            </a:r>
            <a:r>
              <a:rPr lang="en-US" sz="2400" smtClean="0">
                <a:latin typeface="Times New Roman" pitchFamily="18" charset="0"/>
              </a:rPr>
              <a:t> game to achieve a one-time gain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905000" y="533400"/>
            <a:ext cx="546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NASH EQULIBRIUM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876800" y="129540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Coke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295400" y="28956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Pepsi</a:t>
            </a:r>
          </a:p>
        </p:txBody>
      </p:sp>
      <p:graphicFrame>
        <p:nvGraphicFramePr>
          <p:cNvPr id="57373" name="Group 29"/>
          <p:cNvGraphicFramePr>
            <a:graphicFrameLocks noGrp="1"/>
          </p:cNvGraphicFramePr>
          <p:nvPr>
            <p:ph idx="4294967295"/>
          </p:nvPr>
        </p:nvGraphicFramePr>
        <p:xfrm>
          <a:off x="2743200" y="2514600"/>
          <a:ext cx="4267200" cy="1065657"/>
        </p:xfrm>
        <a:graphic>
          <a:graphicData uri="http://schemas.openxmlformats.org/drawingml/2006/table">
            <a:tbl>
              <a:tblPr/>
              <a:tblGrid>
                <a:gridCol w="1600200"/>
                <a:gridCol w="1219200"/>
                <a:gridCol w="14478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Advertise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120, 45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Don’t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Advertise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45, 120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4191000" y="1876425"/>
            <a:ext cx="1295400" cy="382588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sz="1400"/>
              <a:t> Advertise  </a:t>
            </a:r>
            <a:r>
              <a:rPr lang="en-US"/>
              <a:t>       </a:t>
            </a: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5715000" y="1952625"/>
            <a:ext cx="1600200" cy="320675"/>
          </a:xfrm>
          <a:prstGeom prst="rect">
            <a:avLst/>
          </a:prstGeom>
          <a:solidFill>
            <a:srgbClr val="CCFF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Don’t Advertise</a:t>
            </a:r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304800" y="4191000"/>
            <a:ext cx="2271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00"/>
                </a:solidFill>
              </a:rPr>
              <a:t>Nash Equilibrium</a:t>
            </a:r>
          </a:p>
          <a:p>
            <a:r>
              <a:rPr lang="en-US" sz="2000" b="1">
                <a:solidFill>
                  <a:srgbClr val="006600"/>
                </a:solidFill>
              </a:rPr>
              <a:t>       Defined</a:t>
            </a:r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>
            <a:off x="25146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3048000" y="3886200"/>
            <a:ext cx="5208588" cy="1044575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When each player has chosen a strategy</a:t>
            </a:r>
          </a:p>
          <a:p>
            <a:r>
              <a:rPr lang="en-US" sz="2000"/>
              <a:t>that is best for them </a:t>
            </a:r>
            <a:r>
              <a:rPr lang="en-US" sz="2000" u="sng"/>
              <a:t>given</a:t>
            </a:r>
            <a:r>
              <a:rPr lang="en-US" sz="2000"/>
              <a:t> the action taken</a:t>
            </a:r>
          </a:p>
          <a:p>
            <a:r>
              <a:rPr lang="en-US" sz="2000"/>
              <a:t>by other players  </a:t>
            </a:r>
            <a:r>
              <a:rPr lang="en-US" sz="1600"/>
              <a:t>(</a:t>
            </a:r>
            <a:r>
              <a:rPr lang="en-US" sz="1600" b="1">
                <a:solidFill>
                  <a:srgbClr val="FF0000"/>
                </a:solidFill>
              </a:rPr>
              <a:t>non-cooperative equilibrium</a:t>
            </a:r>
            <a:r>
              <a:rPr lang="en-US" sz="1600"/>
              <a:t>)   </a:t>
            </a: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2438400" y="5334000"/>
            <a:ext cx="5432425" cy="682625"/>
          </a:xfrm>
          <a:prstGeom prst="rect">
            <a:avLst/>
          </a:prstGeom>
          <a:solidFill>
            <a:srgbClr val="FF99CC">
              <a:alpha val="45097"/>
            </a:srgbClr>
          </a:solidFill>
          <a:ln w="412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Every </a:t>
            </a:r>
            <a:r>
              <a:rPr lang="en-US" b="1"/>
              <a:t>Dominant Strategy</a:t>
            </a:r>
            <a:r>
              <a:rPr lang="en-US"/>
              <a:t> is a Nash Equilibrium</a:t>
            </a:r>
          </a:p>
          <a:p>
            <a:r>
              <a:rPr lang="en-US"/>
              <a:t>Every </a:t>
            </a:r>
            <a:r>
              <a:rPr lang="en-US" b="1"/>
              <a:t>Nash Equilibrium</a:t>
            </a:r>
            <a:r>
              <a:rPr lang="en-US"/>
              <a:t> is </a:t>
            </a:r>
            <a:r>
              <a:rPr lang="en-US" u="sng"/>
              <a:t>not</a:t>
            </a:r>
            <a:r>
              <a:rPr lang="en-US"/>
              <a:t> a dominant strategy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1" grpId="0" animBg="1"/>
      <p:bldP spid="573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Game Theory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Handout</a:t>
            </a:r>
          </a:p>
        </p:txBody>
      </p:sp>
      <p:graphicFrame>
        <p:nvGraphicFramePr>
          <p:cNvPr id="82970" name="Group 26"/>
          <p:cNvGraphicFramePr>
            <a:graphicFrameLocks noGrp="1"/>
          </p:cNvGraphicFramePr>
          <p:nvPr>
            <p:ph sz="half" idx="2"/>
          </p:nvPr>
        </p:nvGraphicFramePr>
        <p:xfrm>
          <a:off x="3429000" y="2514600"/>
          <a:ext cx="2743200" cy="152400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800" smtClean="0"/>
              <a:t>Concentration Ratio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8458200" cy="13716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Measure of the </a:t>
            </a:r>
            <a:r>
              <a:rPr lang="en-US" sz="2400" b="1" u="sng" smtClean="0">
                <a:solidFill>
                  <a:srgbClr val="0066FF"/>
                </a:solidFill>
                <a:latin typeface="Times New Roman" pitchFamily="18" charset="0"/>
              </a:rPr>
              <a:t>% of market</a:t>
            </a:r>
            <a:r>
              <a:rPr lang="en-US" sz="2400" smtClean="0">
                <a:latin typeface="Times New Roman" pitchFamily="18" charset="0"/>
              </a:rPr>
              <a:t> 4 firms control</a:t>
            </a:r>
          </a:p>
          <a:p>
            <a:pPr eaLnBrk="1" hangingPunct="1"/>
            <a:endParaRPr lang="en-US" sz="2400" smtClean="0">
              <a:latin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Economists believe </a:t>
            </a:r>
            <a:r>
              <a:rPr lang="en-US" sz="2400" u="sng" smtClean="0">
                <a:latin typeface="Times New Roman" pitchFamily="18" charset="0"/>
              </a:rPr>
              <a:t>40% &amp; higher</a:t>
            </a:r>
            <a:r>
              <a:rPr lang="en-US" sz="2400" smtClean="0">
                <a:latin typeface="Times New Roman" pitchFamily="18" charset="0"/>
              </a:rPr>
              <a:t> is the standard for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oligopolies</a:t>
            </a:r>
          </a:p>
          <a:p>
            <a:pPr eaLnBrk="1" hangingPunct="1"/>
            <a:endParaRPr lang="en-US" sz="24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04800" y="3276600"/>
            <a:ext cx="3098800" cy="1852613"/>
          </a:xfrm>
          <a:prstGeom prst="rect">
            <a:avLst/>
          </a:prstGeom>
          <a:solidFill>
            <a:srgbClr val="FFFF99">
              <a:alpha val="5098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4 Firm</a:t>
            </a:r>
            <a:r>
              <a:rPr lang="en-US"/>
              <a:t> </a:t>
            </a:r>
            <a:r>
              <a:rPr lang="en-US" b="1"/>
              <a:t>Concentration Ratio</a:t>
            </a:r>
            <a:endParaRPr lang="en-US" sz="1600" b="1"/>
          </a:p>
          <a:p>
            <a:endParaRPr lang="en-US" sz="1600"/>
          </a:p>
          <a:p>
            <a:r>
              <a:rPr lang="en-US" sz="1600"/>
              <a:t>Cigarettes   	99%</a:t>
            </a:r>
          </a:p>
          <a:p>
            <a:r>
              <a:rPr lang="en-US" sz="1600"/>
              <a:t>Batteries		90%</a:t>
            </a:r>
          </a:p>
          <a:p>
            <a:r>
              <a:rPr lang="en-US" sz="1600"/>
              <a:t>Breweries		89%</a:t>
            </a:r>
          </a:p>
          <a:p>
            <a:r>
              <a:rPr lang="en-US" sz="1600"/>
              <a:t>Light Bulbs	89%</a:t>
            </a:r>
          </a:p>
          <a:p>
            <a:r>
              <a:rPr lang="en-US" sz="1600"/>
              <a:t>Cereals		83%</a:t>
            </a:r>
          </a:p>
        </p:txBody>
      </p:sp>
      <p:grpSp>
        <p:nvGrpSpPr>
          <p:cNvPr id="46092" name="Group 12"/>
          <p:cNvGrpSpPr>
            <a:grpSpLocks/>
          </p:cNvGrpSpPr>
          <p:nvPr/>
        </p:nvGrpSpPr>
        <p:grpSpPr bwMode="auto">
          <a:xfrm>
            <a:off x="3733800" y="3048000"/>
            <a:ext cx="4724400" cy="2819400"/>
            <a:chOff x="2976" y="1920"/>
            <a:chExt cx="2352" cy="1566"/>
          </a:xfrm>
        </p:grpSpPr>
        <p:pic>
          <p:nvPicPr>
            <p:cNvPr id="9222" name="Picture 5" descr="OPEC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6" y="1920"/>
              <a:ext cx="2352" cy="1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23" name="Text Box 11"/>
            <p:cNvSpPr txBox="1">
              <a:spLocks noChangeArrowheads="1"/>
            </p:cNvSpPr>
            <p:nvPr/>
          </p:nvSpPr>
          <p:spPr bwMode="auto">
            <a:xfrm>
              <a:off x="4022" y="2375"/>
              <a:ext cx="772" cy="2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/>
                <a:t>OPEC = 50%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57200"/>
            <a:ext cx="7772400" cy="1143000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3200" smtClean="0"/>
              <a:t>Article:</a:t>
            </a:r>
            <a:r>
              <a:rPr lang="en-US" smtClean="0"/>
              <a:t>  </a:t>
            </a:r>
            <a:r>
              <a:rPr lang="en-US" b="1" smtClean="0">
                <a:solidFill>
                  <a:schemeClr val="accent2"/>
                </a:solidFill>
              </a:rPr>
              <a:t>Rise of Oligopolies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51998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Why Now?                           Benefits                          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399</Words>
  <Application>Microsoft Office PowerPoint</Application>
  <PresentationFormat>On-screen Show (4:3)</PresentationFormat>
  <Paragraphs>115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Default Design</vt:lpstr>
      <vt:lpstr>Oligopoly Pricing</vt:lpstr>
      <vt:lpstr>Slide 2</vt:lpstr>
      <vt:lpstr>Price Fixing</vt:lpstr>
      <vt:lpstr>Prisoner’s Dilemma Analysis</vt:lpstr>
      <vt:lpstr>Why People Sometimes Cooperate</vt:lpstr>
      <vt:lpstr>Slide 6</vt:lpstr>
      <vt:lpstr>Game Theory</vt:lpstr>
      <vt:lpstr>Concentration Ratio</vt:lpstr>
      <vt:lpstr>Article:  Rise of Oligopolies</vt:lpstr>
      <vt:lpstr>Echo Boomers</vt:lpstr>
      <vt:lpstr>Is the USA in Decline?</vt:lpstr>
      <vt:lpstr>Oligopolies:  Maximizing Profit</vt:lpstr>
      <vt:lpstr>As Number of Sellers Rises</vt:lpstr>
      <vt:lpstr>3 Different Equilibriums  (note:  in this example MC = 20)</vt:lpstr>
      <vt:lpstr>Slide 15</vt:lpstr>
    </vt:vector>
  </TitlesOfParts>
  <Company>Redwood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mspinrad</cp:lastModifiedBy>
  <cp:revision>192</cp:revision>
  <dcterms:created xsi:type="dcterms:W3CDTF">2007-03-21T18:38:24Z</dcterms:created>
  <dcterms:modified xsi:type="dcterms:W3CDTF">2013-03-19T18:51:23Z</dcterms:modified>
</cp:coreProperties>
</file>