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93" r:id="rId4"/>
    <p:sldId id="263" r:id="rId5"/>
    <p:sldId id="266" r:id="rId6"/>
    <p:sldId id="265" r:id="rId7"/>
    <p:sldId id="270" r:id="rId8"/>
    <p:sldId id="274" r:id="rId9"/>
    <p:sldId id="273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E0644B-0143-43D0-82C9-4E6C5F21F3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B8B660-650B-44F1-87FA-7110786DA7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456B6-4818-4A9B-BCED-1DE50E7A7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0A369-AAD1-4098-8CA8-A1FD37672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8D778-9382-4D5E-8C11-39FFBED96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5E495F-3D99-415B-A9B7-5996F7FEA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CFFF1-92EF-40AD-9432-847A379F2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AB601-E5BE-4D34-8B23-5E1940090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A3153-1289-43D6-B095-E81382A38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C7C61-276D-4435-BB91-123949F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5DA44-90C2-45B9-9ECF-684901D5E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A7A1-C18A-4017-ABD2-E779C20C4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A2BFE-8B42-4438-AFA5-C3C50A80F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EC9BA-541D-4583-A7B9-1E463FEB0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B08D6-CEA9-4ECE-A64E-47D06AE46A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/>
              <a:t>Monopolistic Competition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657600"/>
            <a:ext cx="6400800" cy="1752600"/>
          </a:xfrm>
        </p:spPr>
        <p:txBody>
          <a:bodyPr/>
          <a:lstStyle/>
          <a:p>
            <a:r>
              <a:rPr lang="en-US" sz="2800"/>
              <a:t>Chapter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55725"/>
            <a:ext cx="59531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622300"/>
            <a:ext cx="8343900" cy="114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FFFF99">
              <a:alpha val="52000"/>
            </a:srgb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/>
              <a:t>Characteristics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Many Sellers</a:t>
            </a:r>
          </a:p>
          <a:p>
            <a:r>
              <a:rPr lang="en-US" sz="2800">
                <a:latin typeface="Times New Roman" pitchFamily="18" charset="0"/>
              </a:rPr>
              <a:t>Differentiated Products  </a:t>
            </a:r>
            <a:r>
              <a:rPr lang="en-US" sz="2000">
                <a:latin typeface="Times New Roman" pitchFamily="18" charset="0"/>
              </a:rPr>
              <a:t>[</a:t>
            </a:r>
            <a:r>
              <a:rPr lang="en-US" sz="2000" u="sng">
                <a:latin typeface="Times New Roman" pitchFamily="18" charset="0"/>
              </a:rPr>
              <a:t>not </a:t>
            </a:r>
            <a:r>
              <a:rPr lang="en-US" sz="2000">
                <a:latin typeface="Times New Roman" pitchFamily="18" charset="0"/>
              </a:rPr>
              <a:t>identical, but similar]</a:t>
            </a:r>
          </a:p>
          <a:p>
            <a:r>
              <a:rPr lang="en-US" sz="2800" b="1">
                <a:latin typeface="Times New Roman" pitchFamily="18" charset="0"/>
              </a:rPr>
              <a:t>Relatively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u="sng">
                <a:latin typeface="Times New Roman" pitchFamily="18" charset="0"/>
              </a:rPr>
              <a:t>Easy</a:t>
            </a:r>
            <a:r>
              <a:rPr lang="en-US" sz="2800">
                <a:latin typeface="Times New Roman" pitchFamily="18" charset="0"/>
              </a:rPr>
              <a:t> to enter or leave industry</a:t>
            </a:r>
          </a:p>
          <a:p>
            <a:r>
              <a:rPr lang="en-US" sz="2800">
                <a:latin typeface="Times New Roman" pitchFamily="18" charset="0"/>
              </a:rPr>
              <a:t>Reasonably complete information</a:t>
            </a:r>
          </a:p>
          <a:p>
            <a:r>
              <a:rPr lang="en-US" sz="2800" b="1">
                <a:latin typeface="Times New Roman" pitchFamily="18" charset="0"/>
              </a:rPr>
              <a:t>Some</a:t>
            </a:r>
            <a:r>
              <a:rPr lang="en-US" sz="2800">
                <a:latin typeface="Times New Roman" pitchFamily="18" charset="0"/>
              </a:rPr>
              <a:t> price control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743200" y="152400"/>
            <a:ext cx="414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Monopolistic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Market Structures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035050" y="4522788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2908300" y="4522788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4764088" y="4522788"/>
            <a:ext cx="1446212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6602413" y="4522788"/>
            <a:ext cx="1444625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6477000" y="4379913"/>
            <a:ext cx="1570038" cy="1714500"/>
          </a:xfrm>
          <a:prstGeom prst="rect">
            <a:avLst/>
          </a:prstGeom>
          <a:solidFill>
            <a:srgbClr val="FF99CC">
              <a:alpha val="60001"/>
            </a:srgbClr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911225" y="4379913"/>
            <a:ext cx="1570038" cy="1714500"/>
          </a:xfrm>
          <a:prstGeom prst="rect">
            <a:avLst/>
          </a:prstGeom>
          <a:solidFill>
            <a:srgbClr val="FFFF99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1" name="Line 49"/>
          <p:cNvSpPr>
            <a:spLocks noChangeShapeType="1"/>
          </p:cNvSpPr>
          <p:nvPr/>
        </p:nvSpPr>
        <p:spPr bwMode="auto">
          <a:xfrm flipH="1">
            <a:off x="911225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4621213" y="4379913"/>
            <a:ext cx="1570037" cy="1714500"/>
          </a:xfrm>
          <a:prstGeom prst="rect">
            <a:avLst/>
          </a:prstGeom>
          <a:solidFill>
            <a:srgbClr val="CCFFCC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 flipH="1">
            <a:off x="4621213" y="5237163"/>
            <a:ext cx="15700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2765425" y="4379913"/>
            <a:ext cx="1570038" cy="1714500"/>
          </a:xfrm>
          <a:prstGeom prst="rect">
            <a:avLst/>
          </a:prstGeom>
          <a:solidFill>
            <a:srgbClr val="00FFFF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 flipH="1">
            <a:off x="2765425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flipH="1">
            <a:off x="6477000" y="5237163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7" name="Freeform 55"/>
          <p:cNvSpPr>
            <a:spLocks/>
          </p:cNvSpPr>
          <p:nvPr/>
        </p:nvSpPr>
        <p:spPr bwMode="auto">
          <a:xfrm>
            <a:off x="5407025" y="2951163"/>
            <a:ext cx="927100" cy="1428750"/>
          </a:xfrm>
          <a:custGeom>
            <a:avLst/>
            <a:gdLst/>
            <a:ahLst/>
            <a:cxnLst>
              <a:cxn ang="0">
                <a:pos x="0" y="900"/>
              </a:cxn>
              <a:cxn ang="0">
                <a:pos x="584" y="0"/>
              </a:cxn>
              <a:cxn ang="0">
                <a:pos x="0" y="900"/>
              </a:cxn>
            </a:cxnLst>
            <a:rect l="0" t="0" r="r" b="b"/>
            <a:pathLst>
              <a:path w="584" h="900">
                <a:moveTo>
                  <a:pt x="0" y="900"/>
                </a:moveTo>
                <a:lnTo>
                  <a:pt x="584" y="0"/>
                </a:lnTo>
                <a:lnTo>
                  <a:pt x="0" y="9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8" name="Freeform 56"/>
          <p:cNvSpPr>
            <a:spLocks/>
          </p:cNvSpPr>
          <p:nvPr/>
        </p:nvSpPr>
        <p:spPr bwMode="auto">
          <a:xfrm>
            <a:off x="6334125" y="2951163"/>
            <a:ext cx="928688" cy="1428750"/>
          </a:xfrm>
          <a:custGeom>
            <a:avLst/>
            <a:gdLst/>
            <a:ahLst/>
            <a:cxnLst>
              <a:cxn ang="0">
                <a:pos x="585" y="900"/>
              </a:cxn>
              <a:cxn ang="0">
                <a:pos x="0" y="0"/>
              </a:cxn>
              <a:cxn ang="0">
                <a:pos x="585" y="900"/>
              </a:cxn>
            </a:cxnLst>
            <a:rect l="0" t="0" r="r" b="b"/>
            <a:pathLst>
              <a:path w="585" h="900">
                <a:moveTo>
                  <a:pt x="585" y="900"/>
                </a:moveTo>
                <a:lnTo>
                  <a:pt x="0" y="0"/>
                </a:lnTo>
                <a:lnTo>
                  <a:pt x="585" y="9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89" name="Freeform 57"/>
          <p:cNvSpPr>
            <a:spLocks/>
          </p:cNvSpPr>
          <p:nvPr/>
        </p:nvSpPr>
        <p:spPr bwMode="auto">
          <a:xfrm>
            <a:off x="1695450" y="1719263"/>
            <a:ext cx="2319338" cy="2660650"/>
          </a:xfrm>
          <a:custGeom>
            <a:avLst/>
            <a:gdLst/>
            <a:ahLst/>
            <a:cxnLst>
              <a:cxn ang="0">
                <a:pos x="0" y="1676"/>
              </a:cxn>
              <a:cxn ang="0">
                <a:pos x="1461" y="0"/>
              </a:cxn>
              <a:cxn ang="0">
                <a:pos x="0" y="1676"/>
              </a:cxn>
            </a:cxnLst>
            <a:rect l="0" t="0" r="r" b="b"/>
            <a:pathLst>
              <a:path w="1461" h="1676">
                <a:moveTo>
                  <a:pt x="0" y="1676"/>
                </a:moveTo>
                <a:lnTo>
                  <a:pt x="1461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90" name="Freeform 58"/>
          <p:cNvSpPr>
            <a:spLocks/>
          </p:cNvSpPr>
          <p:nvPr/>
        </p:nvSpPr>
        <p:spPr bwMode="auto">
          <a:xfrm>
            <a:off x="3551238" y="1719263"/>
            <a:ext cx="463550" cy="2660650"/>
          </a:xfrm>
          <a:custGeom>
            <a:avLst/>
            <a:gdLst/>
            <a:ahLst/>
            <a:cxnLst>
              <a:cxn ang="0">
                <a:pos x="0" y="1676"/>
              </a:cxn>
              <a:cxn ang="0">
                <a:pos x="292" y="0"/>
              </a:cxn>
              <a:cxn ang="0">
                <a:pos x="0" y="1676"/>
              </a:cxn>
            </a:cxnLst>
            <a:rect l="0" t="0" r="r" b="b"/>
            <a:pathLst>
              <a:path w="292" h="1676">
                <a:moveTo>
                  <a:pt x="0" y="1676"/>
                </a:moveTo>
                <a:lnTo>
                  <a:pt x="292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91" name="Freeform 59"/>
          <p:cNvSpPr>
            <a:spLocks/>
          </p:cNvSpPr>
          <p:nvPr/>
        </p:nvSpPr>
        <p:spPr bwMode="auto">
          <a:xfrm>
            <a:off x="4014788" y="1719263"/>
            <a:ext cx="2319337" cy="1231900"/>
          </a:xfrm>
          <a:custGeom>
            <a:avLst/>
            <a:gdLst/>
            <a:ahLst/>
            <a:cxnLst>
              <a:cxn ang="0">
                <a:pos x="1461" y="776"/>
              </a:cxn>
              <a:cxn ang="0">
                <a:pos x="0" y="0"/>
              </a:cxn>
              <a:cxn ang="0">
                <a:pos x="1461" y="776"/>
              </a:cxn>
            </a:cxnLst>
            <a:rect l="0" t="0" r="r" b="b"/>
            <a:pathLst>
              <a:path w="1461" h="776">
                <a:moveTo>
                  <a:pt x="1461" y="776"/>
                </a:moveTo>
                <a:lnTo>
                  <a:pt x="0" y="0"/>
                </a:lnTo>
                <a:lnTo>
                  <a:pt x="1461" y="77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92" name="Group 60"/>
          <p:cNvGrpSpPr>
            <a:grpSpLocks/>
          </p:cNvGrpSpPr>
          <p:nvPr/>
        </p:nvGrpSpPr>
        <p:grpSpPr bwMode="auto">
          <a:xfrm>
            <a:off x="1138238" y="4679950"/>
            <a:ext cx="1068387" cy="1152525"/>
            <a:chOff x="717" y="2948"/>
            <a:chExt cx="673" cy="726"/>
          </a:xfrm>
        </p:grpSpPr>
        <p:sp>
          <p:nvSpPr>
            <p:cNvPr id="44093" name="Rectangle 61"/>
            <p:cNvSpPr>
              <a:spLocks noChangeArrowheads="1"/>
            </p:cNvSpPr>
            <p:nvPr/>
          </p:nvSpPr>
          <p:spPr bwMode="auto">
            <a:xfrm>
              <a:off x="717" y="3381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4" name="Rectangle 62"/>
            <p:cNvSpPr>
              <a:spLocks noChangeArrowheads="1"/>
            </p:cNvSpPr>
            <p:nvPr/>
          </p:nvSpPr>
          <p:spPr bwMode="auto">
            <a:xfrm>
              <a:off x="762" y="338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5" name="Rectangle 63"/>
            <p:cNvSpPr>
              <a:spLocks noChangeArrowheads="1"/>
            </p:cNvSpPr>
            <p:nvPr/>
          </p:nvSpPr>
          <p:spPr bwMode="auto">
            <a:xfrm>
              <a:off x="797" y="3381"/>
              <a:ext cx="5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Tap water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6" name="Rectangle 64"/>
            <p:cNvSpPr>
              <a:spLocks noChangeArrowheads="1"/>
            </p:cNvSpPr>
            <p:nvPr/>
          </p:nvSpPr>
          <p:spPr bwMode="auto">
            <a:xfrm>
              <a:off x="717" y="3530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7" name="Rectangle 65"/>
            <p:cNvSpPr>
              <a:spLocks noChangeArrowheads="1"/>
            </p:cNvSpPr>
            <p:nvPr/>
          </p:nvSpPr>
          <p:spPr bwMode="auto">
            <a:xfrm>
              <a:off x="762" y="3530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8" name="Rectangle 66"/>
            <p:cNvSpPr>
              <a:spLocks noChangeArrowheads="1"/>
            </p:cNvSpPr>
            <p:nvPr/>
          </p:nvSpPr>
          <p:spPr bwMode="auto">
            <a:xfrm>
              <a:off x="797" y="3530"/>
              <a:ext cx="51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Electricity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099" name="Rectangle 67"/>
            <p:cNvSpPr>
              <a:spLocks noChangeArrowheads="1"/>
            </p:cNvSpPr>
            <p:nvPr/>
          </p:nvSpPr>
          <p:spPr bwMode="auto">
            <a:xfrm>
              <a:off x="825" y="2948"/>
              <a:ext cx="56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Monopoly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0" name="Rectangle 68"/>
            <p:cNvSpPr>
              <a:spLocks noChangeArrowheads="1"/>
            </p:cNvSpPr>
            <p:nvPr/>
          </p:nvSpPr>
          <p:spPr bwMode="auto">
            <a:xfrm>
              <a:off x="747" y="309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4101" name="Group 69"/>
          <p:cNvGrpSpPr>
            <a:grpSpLocks/>
          </p:cNvGrpSpPr>
          <p:nvPr/>
        </p:nvGrpSpPr>
        <p:grpSpPr bwMode="auto">
          <a:xfrm>
            <a:off x="4830763" y="4443413"/>
            <a:ext cx="1225550" cy="1389062"/>
            <a:chOff x="3043" y="2799"/>
            <a:chExt cx="772" cy="875"/>
          </a:xfrm>
        </p:grpSpPr>
        <p:sp>
          <p:nvSpPr>
            <p:cNvPr id="44102" name="Rectangle 70"/>
            <p:cNvSpPr>
              <a:spLocks noChangeArrowheads="1"/>
            </p:cNvSpPr>
            <p:nvPr/>
          </p:nvSpPr>
          <p:spPr bwMode="auto">
            <a:xfrm>
              <a:off x="3043" y="3381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3" name="Rectangle 71"/>
            <p:cNvSpPr>
              <a:spLocks noChangeArrowheads="1"/>
            </p:cNvSpPr>
            <p:nvPr/>
          </p:nvSpPr>
          <p:spPr bwMode="auto">
            <a:xfrm>
              <a:off x="3088" y="338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4" name="Rectangle 72"/>
            <p:cNvSpPr>
              <a:spLocks noChangeArrowheads="1"/>
            </p:cNvSpPr>
            <p:nvPr/>
          </p:nvSpPr>
          <p:spPr bwMode="auto">
            <a:xfrm>
              <a:off x="3127" y="3381"/>
              <a:ext cx="3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Shoes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5" name="Rectangle 73"/>
            <p:cNvSpPr>
              <a:spLocks noChangeArrowheads="1"/>
            </p:cNvSpPr>
            <p:nvPr/>
          </p:nvSpPr>
          <p:spPr bwMode="auto">
            <a:xfrm>
              <a:off x="3043" y="3530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6" name="Rectangle 74"/>
            <p:cNvSpPr>
              <a:spLocks noChangeArrowheads="1"/>
            </p:cNvSpPr>
            <p:nvPr/>
          </p:nvSpPr>
          <p:spPr bwMode="auto">
            <a:xfrm>
              <a:off x="3088" y="3530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7" name="Rectangle 75"/>
            <p:cNvSpPr>
              <a:spLocks noChangeArrowheads="1"/>
            </p:cNvSpPr>
            <p:nvPr/>
          </p:nvSpPr>
          <p:spPr bwMode="auto">
            <a:xfrm>
              <a:off x="3127" y="3530"/>
              <a:ext cx="64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Restaurants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8" name="Rectangle 76"/>
            <p:cNvSpPr>
              <a:spLocks noChangeArrowheads="1"/>
            </p:cNvSpPr>
            <p:nvPr/>
          </p:nvSpPr>
          <p:spPr bwMode="auto">
            <a:xfrm>
              <a:off x="3077" y="2799"/>
              <a:ext cx="73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Monopolistic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09" name="Rectangle 77"/>
            <p:cNvSpPr>
              <a:spLocks noChangeArrowheads="1"/>
            </p:cNvSpPr>
            <p:nvPr/>
          </p:nvSpPr>
          <p:spPr bwMode="auto">
            <a:xfrm>
              <a:off x="3092" y="2948"/>
              <a:ext cx="6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Competition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0" name="Rectangle 78"/>
            <p:cNvSpPr>
              <a:spLocks noChangeArrowheads="1"/>
            </p:cNvSpPr>
            <p:nvPr/>
          </p:nvSpPr>
          <p:spPr bwMode="auto">
            <a:xfrm>
              <a:off x="3073" y="309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4111" name="Group 79"/>
          <p:cNvGrpSpPr>
            <a:grpSpLocks/>
          </p:cNvGrpSpPr>
          <p:nvPr/>
        </p:nvGrpSpPr>
        <p:grpSpPr bwMode="auto">
          <a:xfrm>
            <a:off x="2984500" y="4679950"/>
            <a:ext cx="1185863" cy="1152525"/>
            <a:chOff x="1880" y="2948"/>
            <a:chExt cx="747" cy="726"/>
          </a:xfrm>
        </p:grpSpPr>
        <p:sp>
          <p:nvSpPr>
            <p:cNvPr id="44112" name="Rectangle 80"/>
            <p:cNvSpPr>
              <a:spLocks noChangeArrowheads="1"/>
            </p:cNvSpPr>
            <p:nvPr/>
          </p:nvSpPr>
          <p:spPr bwMode="auto">
            <a:xfrm>
              <a:off x="1880" y="3381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3" name="Rectangle 81"/>
            <p:cNvSpPr>
              <a:spLocks noChangeArrowheads="1"/>
            </p:cNvSpPr>
            <p:nvPr/>
          </p:nvSpPr>
          <p:spPr bwMode="auto">
            <a:xfrm>
              <a:off x="1925" y="3381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4" name="Rectangle 82"/>
            <p:cNvSpPr>
              <a:spLocks noChangeArrowheads="1"/>
            </p:cNvSpPr>
            <p:nvPr/>
          </p:nvSpPr>
          <p:spPr bwMode="auto">
            <a:xfrm>
              <a:off x="1965" y="3381"/>
              <a:ext cx="5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Soft Drinks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5" name="Rectangle 83"/>
            <p:cNvSpPr>
              <a:spLocks noChangeArrowheads="1"/>
            </p:cNvSpPr>
            <p:nvPr/>
          </p:nvSpPr>
          <p:spPr bwMode="auto">
            <a:xfrm>
              <a:off x="1880" y="3530"/>
              <a:ext cx="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•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6" name="Rectangle 84"/>
            <p:cNvSpPr>
              <a:spLocks noChangeArrowheads="1"/>
            </p:cNvSpPr>
            <p:nvPr/>
          </p:nvSpPr>
          <p:spPr bwMode="auto">
            <a:xfrm>
              <a:off x="1925" y="3530"/>
              <a:ext cx="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7" name="Rectangle 85"/>
            <p:cNvSpPr>
              <a:spLocks noChangeArrowheads="1"/>
            </p:cNvSpPr>
            <p:nvPr/>
          </p:nvSpPr>
          <p:spPr bwMode="auto">
            <a:xfrm>
              <a:off x="1965" y="3530"/>
              <a:ext cx="66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cs typeface="Arial" charset="0"/>
                </a:rPr>
                <a:t>Automobiles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8" name="Rectangle 86"/>
            <p:cNvSpPr>
              <a:spLocks noChangeArrowheads="1"/>
            </p:cNvSpPr>
            <p:nvPr/>
          </p:nvSpPr>
          <p:spPr bwMode="auto">
            <a:xfrm>
              <a:off x="1996" y="2948"/>
              <a:ext cx="55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Oligopoly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19" name="Rectangle 87"/>
            <p:cNvSpPr>
              <a:spLocks noChangeArrowheads="1"/>
            </p:cNvSpPr>
            <p:nvPr/>
          </p:nvSpPr>
          <p:spPr bwMode="auto">
            <a:xfrm>
              <a:off x="1910" y="309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4120" name="Group 88"/>
          <p:cNvGrpSpPr>
            <a:grpSpLocks/>
          </p:cNvGrpSpPr>
          <p:nvPr/>
        </p:nvGrpSpPr>
        <p:grpSpPr bwMode="auto">
          <a:xfrm>
            <a:off x="3033713" y="1327150"/>
            <a:ext cx="1962150" cy="374650"/>
            <a:chOff x="1911" y="836"/>
            <a:chExt cx="1236" cy="236"/>
          </a:xfrm>
        </p:grpSpPr>
        <p:sp>
          <p:nvSpPr>
            <p:cNvPr id="44121" name="Rectangle 89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2" name="Rectangle 90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3" name="Rectangle 91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4" name="Rectangle 92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5" name="Rectangle 93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6" name="Rectangle 94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7" name="Rectangle 95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8" name="Rectangle 96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9" name="Rectangle 97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0" name="Rectangle 98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1" name="Rectangle 99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2" name="Rectangle 100"/>
            <p:cNvSpPr>
              <a:spLocks noChangeArrowheads="1"/>
            </p:cNvSpPr>
            <p:nvPr/>
          </p:nvSpPr>
          <p:spPr bwMode="auto">
            <a:xfrm>
              <a:off x="1911" y="836"/>
              <a:ext cx="1236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3" name="Rectangle 101"/>
            <p:cNvSpPr>
              <a:spLocks noChangeArrowheads="1"/>
            </p:cNvSpPr>
            <p:nvPr/>
          </p:nvSpPr>
          <p:spPr bwMode="auto">
            <a:xfrm>
              <a:off x="2014" y="885"/>
              <a:ext cx="103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Number of Firms?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4134" name="Group 102"/>
          <p:cNvGrpSpPr>
            <a:grpSpLocks/>
          </p:cNvGrpSpPr>
          <p:nvPr/>
        </p:nvGrpSpPr>
        <p:grpSpPr bwMode="auto">
          <a:xfrm>
            <a:off x="6677025" y="4443413"/>
            <a:ext cx="1187450" cy="1525587"/>
            <a:chOff x="4206" y="2799"/>
            <a:chExt cx="748" cy="961"/>
          </a:xfrm>
        </p:grpSpPr>
        <p:sp>
          <p:nvSpPr>
            <p:cNvPr id="44135" name="Rectangle 103"/>
            <p:cNvSpPr>
              <a:spLocks noChangeArrowheads="1"/>
            </p:cNvSpPr>
            <p:nvPr/>
          </p:nvSpPr>
          <p:spPr bwMode="auto">
            <a:xfrm>
              <a:off x="4382" y="2799"/>
              <a:ext cx="4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Perfect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4136" name="Group 104"/>
            <p:cNvGrpSpPr>
              <a:grpSpLocks/>
            </p:cNvGrpSpPr>
            <p:nvPr/>
          </p:nvGrpSpPr>
          <p:grpSpPr bwMode="auto">
            <a:xfrm>
              <a:off x="4206" y="2948"/>
              <a:ext cx="748" cy="812"/>
              <a:chOff x="4206" y="2948"/>
              <a:chExt cx="748" cy="812"/>
            </a:xfrm>
          </p:grpSpPr>
          <p:sp>
            <p:nvSpPr>
              <p:cNvPr id="44137" name="Rectangle 105"/>
              <p:cNvSpPr>
                <a:spLocks noChangeArrowheads="1"/>
              </p:cNvSpPr>
              <p:nvPr/>
            </p:nvSpPr>
            <p:spPr bwMode="auto">
              <a:xfrm>
                <a:off x="4206" y="3381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•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38" name="Rectangle 106"/>
              <p:cNvSpPr>
                <a:spLocks noChangeArrowheads="1"/>
              </p:cNvSpPr>
              <p:nvPr/>
            </p:nvSpPr>
            <p:spPr bwMode="auto">
              <a:xfrm>
                <a:off x="4251" y="3381"/>
                <a:ext cx="3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 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39" name="Rectangle 107"/>
              <p:cNvSpPr>
                <a:spLocks noChangeArrowheads="1"/>
              </p:cNvSpPr>
              <p:nvPr/>
            </p:nvSpPr>
            <p:spPr bwMode="auto">
              <a:xfrm>
                <a:off x="4295" y="3381"/>
                <a:ext cx="34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Wheat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40" name="Rectangle 108"/>
              <p:cNvSpPr>
                <a:spLocks noChangeArrowheads="1"/>
              </p:cNvSpPr>
              <p:nvPr/>
            </p:nvSpPr>
            <p:spPr bwMode="auto">
              <a:xfrm>
                <a:off x="4206" y="3530"/>
                <a:ext cx="4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•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41" name="Rectangle 109"/>
              <p:cNvSpPr>
                <a:spLocks noChangeArrowheads="1"/>
              </p:cNvSpPr>
              <p:nvPr/>
            </p:nvSpPr>
            <p:spPr bwMode="auto">
              <a:xfrm>
                <a:off x="4251" y="3530"/>
                <a:ext cx="3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 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42" name="Rectangle 110"/>
              <p:cNvSpPr>
                <a:spLocks noChangeArrowheads="1"/>
              </p:cNvSpPr>
              <p:nvPr/>
            </p:nvSpPr>
            <p:spPr bwMode="auto">
              <a:xfrm>
                <a:off x="4295" y="3530"/>
                <a:ext cx="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43" name="Rectangle 111"/>
              <p:cNvSpPr>
                <a:spLocks noChangeArrowheads="1"/>
              </p:cNvSpPr>
              <p:nvPr/>
            </p:nvSpPr>
            <p:spPr bwMode="auto">
              <a:xfrm>
                <a:off x="4255" y="2948"/>
                <a:ext cx="699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 b="1">
                    <a:solidFill>
                      <a:srgbClr val="000000"/>
                    </a:solidFill>
                    <a:cs typeface="Arial" charset="0"/>
                  </a:rPr>
                  <a:t>Competition</a:t>
                </a:r>
                <a:endParaRPr lang="en-US" sz="2400" b="1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44" name="Rectangle 112"/>
              <p:cNvSpPr>
                <a:spLocks noChangeArrowheads="1"/>
              </p:cNvSpPr>
              <p:nvPr/>
            </p:nvSpPr>
            <p:spPr bwMode="auto">
              <a:xfrm>
                <a:off x="4236" y="3097"/>
                <a:ext cx="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4145" name="Group 113"/>
          <p:cNvGrpSpPr>
            <a:grpSpLocks/>
          </p:cNvGrpSpPr>
          <p:nvPr/>
        </p:nvGrpSpPr>
        <p:grpSpPr bwMode="auto">
          <a:xfrm>
            <a:off x="6334125" y="2576513"/>
            <a:ext cx="1730375" cy="393700"/>
            <a:chOff x="3990" y="1623"/>
            <a:chExt cx="1090" cy="248"/>
          </a:xfrm>
        </p:grpSpPr>
        <p:sp>
          <p:nvSpPr>
            <p:cNvPr id="44146" name="Rectangle 114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7" name="Rectangle 115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8" name="Rectangle 116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9" name="Rectangle 117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0" name="Rectangle 118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1" name="Rectangle 119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2" name="Rectangle 120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3" name="Rectangle 121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4" name="Rectangle 122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5" name="Rectangle 123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6" name="Rectangle 124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7" name="Rectangle 125"/>
            <p:cNvSpPr>
              <a:spLocks noChangeArrowheads="1"/>
            </p:cNvSpPr>
            <p:nvPr/>
          </p:nvSpPr>
          <p:spPr bwMode="auto">
            <a:xfrm>
              <a:off x="3990" y="1623"/>
              <a:ext cx="1079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8" name="Rectangle 126"/>
            <p:cNvSpPr>
              <a:spLocks noChangeArrowheads="1"/>
            </p:cNvSpPr>
            <p:nvPr/>
          </p:nvSpPr>
          <p:spPr bwMode="auto">
            <a:xfrm>
              <a:off x="3998" y="1668"/>
              <a:ext cx="105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Type of Products?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4159" name="Group 127"/>
          <p:cNvGrpSpPr>
            <a:grpSpLocks/>
          </p:cNvGrpSpPr>
          <p:nvPr/>
        </p:nvGrpSpPr>
        <p:grpSpPr bwMode="auto">
          <a:xfrm>
            <a:off x="6334125" y="2951163"/>
            <a:ext cx="1412875" cy="1428750"/>
            <a:chOff x="3990" y="1859"/>
            <a:chExt cx="890" cy="900"/>
          </a:xfrm>
        </p:grpSpPr>
        <p:sp>
          <p:nvSpPr>
            <p:cNvPr id="44160" name="Line 128"/>
            <p:cNvSpPr>
              <a:spLocks noChangeShapeType="1"/>
            </p:cNvSpPr>
            <p:nvPr/>
          </p:nvSpPr>
          <p:spPr bwMode="auto">
            <a:xfrm flipH="1" flipV="1">
              <a:off x="3990" y="1859"/>
              <a:ext cx="585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61" name="Group 129"/>
            <p:cNvGrpSpPr>
              <a:grpSpLocks/>
            </p:cNvGrpSpPr>
            <p:nvPr/>
          </p:nvGrpSpPr>
          <p:grpSpPr bwMode="auto">
            <a:xfrm>
              <a:off x="4419" y="2146"/>
              <a:ext cx="461" cy="293"/>
              <a:chOff x="4419" y="2146"/>
              <a:chExt cx="461" cy="293"/>
            </a:xfrm>
          </p:grpSpPr>
          <p:sp>
            <p:nvSpPr>
              <p:cNvPr id="44162" name="Rectangle 130"/>
              <p:cNvSpPr>
                <a:spLocks noChangeArrowheads="1"/>
              </p:cNvSpPr>
              <p:nvPr/>
            </p:nvSpPr>
            <p:spPr bwMode="auto">
              <a:xfrm>
                <a:off x="4426" y="2146"/>
                <a:ext cx="448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Identical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63" name="Rectangle 131"/>
              <p:cNvSpPr>
                <a:spLocks noChangeArrowheads="1"/>
              </p:cNvSpPr>
              <p:nvPr/>
            </p:nvSpPr>
            <p:spPr bwMode="auto">
              <a:xfrm>
                <a:off x="4419" y="2295"/>
                <a:ext cx="46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products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4164" name="Group 132"/>
          <p:cNvGrpSpPr>
            <a:grpSpLocks/>
          </p:cNvGrpSpPr>
          <p:nvPr/>
        </p:nvGrpSpPr>
        <p:grpSpPr bwMode="auto">
          <a:xfrm>
            <a:off x="4635500" y="2951163"/>
            <a:ext cx="1698625" cy="1428750"/>
            <a:chOff x="2920" y="1859"/>
            <a:chExt cx="1070" cy="900"/>
          </a:xfrm>
        </p:grpSpPr>
        <p:sp>
          <p:nvSpPr>
            <p:cNvPr id="44165" name="Line 133"/>
            <p:cNvSpPr>
              <a:spLocks noChangeShapeType="1"/>
            </p:cNvSpPr>
            <p:nvPr/>
          </p:nvSpPr>
          <p:spPr bwMode="auto">
            <a:xfrm flipV="1">
              <a:off x="3406" y="1859"/>
              <a:ext cx="584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66" name="Group 134"/>
            <p:cNvGrpSpPr>
              <a:grpSpLocks/>
            </p:cNvGrpSpPr>
            <p:nvPr/>
          </p:nvGrpSpPr>
          <p:grpSpPr bwMode="auto">
            <a:xfrm>
              <a:off x="2920" y="2146"/>
              <a:ext cx="715" cy="293"/>
              <a:chOff x="2920" y="2146"/>
              <a:chExt cx="715" cy="293"/>
            </a:xfrm>
          </p:grpSpPr>
          <p:sp>
            <p:nvSpPr>
              <p:cNvPr id="44167" name="Rectangle 135"/>
              <p:cNvSpPr>
                <a:spLocks noChangeArrowheads="1"/>
              </p:cNvSpPr>
              <p:nvPr/>
            </p:nvSpPr>
            <p:spPr bwMode="auto">
              <a:xfrm>
                <a:off x="2920" y="2146"/>
                <a:ext cx="715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Differentiated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68" name="Rectangle 136"/>
              <p:cNvSpPr>
                <a:spLocks noChangeArrowheads="1"/>
              </p:cNvSpPr>
              <p:nvPr/>
            </p:nvSpPr>
            <p:spPr bwMode="auto">
              <a:xfrm>
                <a:off x="3047" y="2295"/>
                <a:ext cx="46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products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4169" name="Group 137"/>
          <p:cNvGrpSpPr>
            <a:grpSpLocks/>
          </p:cNvGrpSpPr>
          <p:nvPr/>
        </p:nvGrpSpPr>
        <p:grpSpPr bwMode="auto">
          <a:xfrm>
            <a:off x="1695450" y="1719263"/>
            <a:ext cx="2319338" cy="2660650"/>
            <a:chOff x="1068" y="1083"/>
            <a:chExt cx="1461" cy="1676"/>
          </a:xfrm>
        </p:grpSpPr>
        <p:sp>
          <p:nvSpPr>
            <p:cNvPr id="44170" name="Line 138"/>
            <p:cNvSpPr>
              <a:spLocks noChangeShapeType="1"/>
            </p:cNvSpPr>
            <p:nvPr/>
          </p:nvSpPr>
          <p:spPr bwMode="auto">
            <a:xfrm flipV="1">
              <a:off x="1068" y="1083"/>
              <a:ext cx="1461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71" name="Group 139"/>
            <p:cNvGrpSpPr>
              <a:grpSpLocks/>
            </p:cNvGrpSpPr>
            <p:nvPr/>
          </p:nvGrpSpPr>
          <p:grpSpPr bwMode="auto">
            <a:xfrm>
              <a:off x="1071" y="2146"/>
              <a:ext cx="227" cy="293"/>
              <a:chOff x="1071" y="2146"/>
              <a:chExt cx="227" cy="293"/>
            </a:xfrm>
          </p:grpSpPr>
          <p:sp>
            <p:nvSpPr>
              <p:cNvPr id="44172" name="Rectangle 140"/>
              <p:cNvSpPr>
                <a:spLocks noChangeArrowheads="1"/>
              </p:cNvSpPr>
              <p:nvPr/>
            </p:nvSpPr>
            <p:spPr bwMode="auto">
              <a:xfrm>
                <a:off x="1071" y="2146"/>
                <a:ext cx="22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One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73" name="Rectangle 141"/>
              <p:cNvSpPr>
                <a:spLocks noChangeArrowheads="1"/>
              </p:cNvSpPr>
              <p:nvPr/>
            </p:nvSpPr>
            <p:spPr bwMode="auto">
              <a:xfrm>
                <a:off x="1082" y="2295"/>
                <a:ext cx="20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firm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4174" name="Group 142"/>
          <p:cNvGrpSpPr>
            <a:grpSpLocks/>
          </p:cNvGrpSpPr>
          <p:nvPr/>
        </p:nvGrpSpPr>
        <p:grpSpPr bwMode="auto">
          <a:xfrm>
            <a:off x="3132138" y="1719263"/>
            <a:ext cx="882650" cy="2660650"/>
            <a:chOff x="1973" y="1083"/>
            <a:chExt cx="556" cy="1676"/>
          </a:xfrm>
        </p:grpSpPr>
        <p:sp>
          <p:nvSpPr>
            <p:cNvPr id="44175" name="Line 143"/>
            <p:cNvSpPr>
              <a:spLocks noChangeShapeType="1"/>
            </p:cNvSpPr>
            <p:nvPr/>
          </p:nvSpPr>
          <p:spPr bwMode="auto">
            <a:xfrm flipV="1">
              <a:off x="2237" y="1083"/>
              <a:ext cx="292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76" name="Group 144"/>
            <p:cNvGrpSpPr>
              <a:grpSpLocks/>
            </p:cNvGrpSpPr>
            <p:nvPr/>
          </p:nvGrpSpPr>
          <p:grpSpPr bwMode="auto">
            <a:xfrm>
              <a:off x="1973" y="2146"/>
              <a:ext cx="260" cy="293"/>
              <a:chOff x="1973" y="2146"/>
              <a:chExt cx="260" cy="293"/>
            </a:xfrm>
          </p:grpSpPr>
          <p:sp>
            <p:nvSpPr>
              <p:cNvPr id="44177" name="Rectangle 145"/>
              <p:cNvSpPr>
                <a:spLocks noChangeArrowheads="1"/>
              </p:cNvSpPr>
              <p:nvPr/>
            </p:nvSpPr>
            <p:spPr bwMode="auto">
              <a:xfrm>
                <a:off x="1988" y="2146"/>
                <a:ext cx="22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Few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78" name="Rectangle 146"/>
              <p:cNvSpPr>
                <a:spLocks noChangeArrowheads="1"/>
              </p:cNvSpPr>
              <p:nvPr/>
            </p:nvSpPr>
            <p:spPr bwMode="auto">
              <a:xfrm>
                <a:off x="1973" y="2295"/>
                <a:ext cx="2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cs typeface="Arial" charset="0"/>
                  </a:rPr>
                  <a:t>firms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4179" name="Group 147"/>
          <p:cNvGrpSpPr>
            <a:grpSpLocks/>
          </p:cNvGrpSpPr>
          <p:nvPr/>
        </p:nvGrpSpPr>
        <p:grpSpPr bwMode="auto">
          <a:xfrm>
            <a:off x="4014788" y="1719263"/>
            <a:ext cx="2319337" cy="1231900"/>
            <a:chOff x="2529" y="1083"/>
            <a:chExt cx="1461" cy="776"/>
          </a:xfrm>
        </p:grpSpPr>
        <p:sp>
          <p:nvSpPr>
            <p:cNvPr id="44180" name="Line 148"/>
            <p:cNvSpPr>
              <a:spLocks noChangeShapeType="1"/>
            </p:cNvSpPr>
            <p:nvPr/>
          </p:nvSpPr>
          <p:spPr bwMode="auto">
            <a:xfrm flipH="1" flipV="1">
              <a:off x="2529" y="1083"/>
              <a:ext cx="1461" cy="7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1" name="Rectangle 149"/>
            <p:cNvSpPr>
              <a:spLocks noChangeArrowheads="1"/>
            </p:cNvSpPr>
            <p:nvPr/>
          </p:nvSpPr>
          <p:spPr bwMode="auto">
            <a:xfrm>
              <a:off x="3379" y="1236"/>
              <a:ext cx="3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Many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4182" name="Rectangle 150"/>
            <p:cNvSpPr>
              <a:spLocks noChangeArrowheads="1"/>
            </p:cNvSpPr>
            <p:nvPr/>
          </p:nvSpPr>
          <p:spPr bwMode="auto">
            <a:xfrm>
              <a:off x="3394" y="1385"/>
              <a:ext cx="2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000000"/>
                  </a:solidFill>
                  <a:cs typeface="Arial" charset="0"/>
                </a:rPr>
                <a:t>firms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4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Monopolistic Competition</a:t>
            </a:r>
            <a:r>
              <a:rPr lang="en-US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67125"/>
          </a:xfrm>
          <a:solidFill>
            <a:srgbClr val="FFFF99">
              <a:alpha val="71001"/>
            </a:srgbClr>
          </a:solidFill>
          <a:ln w="15875">
            <a:solidFill>
              <a:schemeClr val="tx1"/>
            </a:solidFill>
          </a:ln>
        </p:spPr>
        <p:txBody>
          <a:bodyPr/>
          <a:lstStyle/>
          <a:p>
            <a:r>
              <a:rPr lang="en-US" sz="2400">
                <a:latin typeface="Times New Roman" pitchFamily="18" charset="0"/>
              </a:rPr>
              <a:t>Firms produces a product that is </a:t>
            </a:r>
            <a:r>
              <a:rPr lang="en-US" sz="2400" i="1">
                <a:latin typeface="Times New Roman" pitchFamily="18" charset="0"/>
              </a:rPr>
              <a:t>slightly differentiated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Firms face a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downward-sloping </a:t>
            </a:r>
            <a:r>
              <a:rPr lang="en-US" sz="2400">
                <a:latin typeface="Times New Roman" pitchFamily="18" charset="0"/>
              </a:rPr>
              <a:t>demand curve</a:t>
            </a:r>
          </a:p>
          <a:p>
            <a:pPr lvl="1"/>
            <a:r>
              <a:rPr lang="en-US" sz="2000">
                <a:latin typeface="Times New Roman" pitchFamily="18" charset="0"/>
              </a:rPr>
              <a:t>therefore, </a:t>
            </a:r>
            <a:r>
              <a:rPr lang="en-US" sz="2000" u="sng">
                <a:latin typeface="Times New Roman" pitchFamily="18" charset="0"/>
              </a:rPr>
              <a:t>P &gt; MR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Short Run:</a:t>
            </a:r>
            <a:r>
              <a:rPr lang="en-US" sz="2400" b="1">
                <a:solidFill>
                  <a:srgbClr val="006600"/>
                </a:solidFill>
                <a:latin typeface="Times New Roman" pitchFamily="18" charset="0"/>
              </a:rPr>
              <a:t>   Economic Profit</a:t>
            </a:r>
            <a:r>
              <a:rPr lang="en-US" sz="2400">
                <a:latin typeface="Times New Roman" pitchFamily="18" charset="0"/>
              </a:rPr>
              <a:t> will exist</a:t>
            </a:r>
            <a:endParaRPr lang="en-US" sz="2400" b="1">
              <a:solidFill>
                <a:srgbClr val="FF3300"/>
              </a:solidFill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r>
              <a:rPr lang="en-US" sz="2400" b="1" u="sng">
                <a:latin typeface="Times New Roman" pitchFamily="18" charset="0"/>
              </a:rPr>
              <a:t>Long Run:</a:t>
            </a:r>
            <a:r>
              <a:rPr lang="en-US" sz="2400">
                <a:latin typeface="Times New Roman" pitchFamily="18" charset="0"/>
              </a:rPr>
              <a:t>  Easy entry/exit ensures profit will = ZERO</a:t>
            </a:r>
            <a:endParaRPr lang="en-US" sz="2400" u="sng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Monopolistic Competition</a:t>
            </a:r>
            <a:r>
              <a:rPr lang="en-US"/>
              <a:t> </a:t>
            </a:r>
            <a:br>
              <a:rPr lang="en-US"/>
            </a:br>
            <a:r>
              <a:rPr lang="en-US"/>
              <a:t>Profit in </a:t>
            </a:r>
            <a:r>
              <a:rPr lang="en-US" b="1">
                <a:solidFill>
                  <a:srgbClr val="FF3300"/>
                </a:solidFill>
              </a:rPr>
              <a:t>Short Run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F3F6F9"/>
          </a:solidFill>
          <a:ln w="2222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F2F4F8"/>
          </a:solidFill>
          <a:ln w="2016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F1F4F7"/>
          </a:solidFill>
          <a:ln w="1825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F0F2F5"/>
          </a:solidFill>
          <a:ln w="1619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EF1F4"/>
          </a:solidFill>
          <a:ln w="1412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DEFF3"/>
          </a:solidFill>
          <a:ln w="12065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239963" y="1987550"/>
            <a:ext cx="4732337" cy="383857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119313" y="1846263"/>
            <a:ext cx="4832350" cy="39195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098675" y="3987800"/>
            <a:ext cx="1577975" cy="403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2119313" y="1846263"/>
            <a:ext cx="4832350" cy="391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69"/>
              </a:cxn>
              <a:cxn ang="0">
                <a:pos x="3044" y="2469"/>
              </a:cxn>
            </a:cxnLst>
            <a:rect l="0" t="0" r="r" b="b"/>
            <a:pathLst>
              <a:path w="3044" h="2469">
                <a:moveTo>
                  <a:pt x="0" y="0"/>
                </a:moveTo>
                <a:lnTo>
                  <a:pt x="0" y="2469"/>
                </a:lnTo>
                <a:lnTo>
                  <a:pt x="3044" y="246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088063" y="5835650"/>
            <a:ext cx="9667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938338" y="5842000"/>
            <a:ext cx="214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535113" y="1800225"/>
            <a:ext cx="6318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cs typeface="Arial" charset="0"/>
              </a:rPr>
              <a:t>Price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1570038" y="3848100"/>
            <a:ext cx="2744787" cy="2819400"/>
            <a:chOff x="989" y="2424"/>
            <a:chExt cx="1729" cy="1776"/>
          </a:xfrm>
        </p:grpSpPr>
        <p:sp>
          <p:nvSpPr>
            <p:cNvPr id="12309" name="Freeform 21"/>
            <p:cNvSpPr>
              <a:spLocks/>
            </p:cNvSpPr>
            <p:nvPr/>
          </p:nvSpPr>
          <p:spPr bwMode="auto">
            <a:xfrm>
              <a:off x="1335" y="2512"/>
              <a:ext cx="981" cy="1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1" y="0"/>
                </a:cxn>
                <a:cxn ang="0">
                  <a:pos x="981" y="1120"/>
                </a:cxn>
              </a:cxnLst>
              <a:rect l="0" t="0" r="r" b="b"/>
              <a:pathLst>
                <a:path w="981" h="1120">
                  <a:moveTo>
                    <a:pt x="0" y="0"/>
                  </a:moveTo>
                  <a:lnTo>
                    <a:pt x="981" y="0"/>
                  </a:lnTo>
                  <a:lnTo>
                    <a:pt x="981" y="112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2156" y="3680"/>
              <a:ext cx="42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Profit-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1999" y="3849"/>
              <a:ext cx="7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maximizing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2101" y="4018"/>
              <a:ext cx="52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quantity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989" y="2424"/>
              <a:ext cx="3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Price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2260600" y="3441700"/>
            <a:ext cx="4378325" cy="1508125"/>
            <a:chOff x="1424" y="2168"/>
            <a:chExt cx="2758" cy="950"/>
          </a:xfrm>
        </p:grpSpPr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1424" y="2168"/>
              <a:ext cx="2140" cy="840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619" y="2936"/>
              <a:ext cx="56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Demand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2482850" y="3684588"/>
            <a:ext cx="2416175" cy="1731962"/>
            <a:chOff x="1564" y="2321"/>
            <a:chExt cx="1522" cy="1091"/>
          </a:xfrm>
        </p:grpSpPr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1564" y="2321"/>
              <a:ext cx="1248" cy="980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2875" y="3249"/>
              <a:ext cx="21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2482850" y="2686050"/>
            <a:ext cx="4097338" cy="2068513"/>
            <a:chOff x="1564" y="1692"/>
            <a:chExt cx="2581" cy="1303"/>
          </a:xfrm>
        </p:grpSpPr>
        <p:sp>
          <p:nvSpPr>
            <p:cNvPr id="12321" name="Freeform 33"/>
            <p:cNvSpPr>
              <a:spLocks/>
            </p:cNvSpPr>
            <p:nvPr/>
          </p:nvSpPr>
          <p:spPr bwMode="auto">
            <a:xfrm>
              <a:off x="1564" y="1838"/>
              <a:ext cx="2229" cy="115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1" y="70"/>
                </a:cxn>
                <a:cxn ang="0">
                  <a:pos x="175" y="0"/>
                </a:cxn>
              </a:cxnLst>
              <a:rect l="0" t="0" r="r" b="b"/>
              <a:pathLst>
                <a:path w="175" h="91">
                  <a:moveTo>
                    <a:pt x="0" y="23"/>
                  </a:moveTo>
                  <a:cubicBezTo>
                    <a:pt x="8" y="34"/>
                    <a:pt x="26" y="55"/>
                    <a:pt x="51" y="70"/>
                  </a:cubicBezTo>
                  <a:cubicBezTo>
                    <a:pt x="86" y="91"/>
                    <a:pt x="145" y="39"/>
                    <a:pt x="175" y="0"/>
                  </a:cubicBezTo>
                </a:path>
              </a:pathLst>
            </a:custGeom>
            <a:noFill/>
            <a:ln w="60325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3873" y="1692"/>
              <a:ext cx="27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1200150" y="4264025"/>
            <a:ext cx="2476500" cy="557213"/>
            <a:chOff x="756" y="2686"/>
            <a:chExt cx="1560" cy="351"/>
          </a:xfrm>
        </p:grpSpPr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1335" y="2766"/>
              <a:ext cx="981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794" y="2686"/>
              <a:ext cx="54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Average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756" y="2855"/>
              <a:ext cx="59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cs typeface="Arial" charset="0"/>
                </a:rPr>
                <a:t>total cost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2746375" y="2243138"/>
            <a:ext cx="3348038" cy="3300412"/>
            <a:chOff x="1730" y="1413"/>
            <a:chExt cx="2109" cy="2079"/>
          </a:xfrm>
        </p:grpSpPr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 flipH="1">
              <a:off x="1730" y="1583"/>
              <a:ext cx="1923" cy="1909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3628" y="1413"/>
              <a:ext cx="21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3616325" y="4552950"/>
            <a:ext cx="120650" cy="141288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36" name="Group 48"/>
          <p:cNvGrpSpPr>
            <a:grpSpLocks/>
          </p:cNvGrpSpPr>
          <p:nvPr/>
        </p:nvGrpSpPr>
        <p:grpSpPr bwMode="auto">
          <a:xfrm>
            <a:off x="2286000" y="2514600"/>
            <a:ext cx="1944688" cy="1752600"/>
            <a:chOff x="1776" y="1488"/>
            <a:chExt cx="1225" cy="1104"/>
          </a:xfrm>
        </p:grpSpPr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776" y="1488"/>
              <a:ext cx="1225" cy="332"/>
            </a:xfrm>
            <a:prstGeom prst="rect">
              <a:avLst/>
            </a:prstGeom>
            <a:solidFill>
              <a:srgbClr val="CCFFCC">
                <a:alpha val="48000"/>
              </a:srgb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b="1">
                  <a:solidFill>
                    <a:srgbClr val="000000"/>
                  </a:solidFill>
                  <a:cs typeface="Arial" charset="0"/>
                </a:rPr>
                <a:t> Firm makes profit </a:t>
              </a:r>
            </a:p>
            <a:p>
              <a:pPr eaLnBrk="0" hangingPunct="0"/>
              <a:r>
                <a:rPr lang="en-US" sz="1700" b="1">
                  <a:solidFill>
                    <a:srgbClr val="000000"/>
                  </a:solidFill>
                  <a:cs typeface="Arial" charset="0"/>
                </a:rPr>
                <a:t>   in SHORT RUN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 flipH="1">
              <a:off x="2208" y="1728"/>
              <a:ext cx="24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nimBg="1"/>
      <p:bldP spid="123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Run Profit Affect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066800"/>
          </a:xfrm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Short-run economic profits encourage new firms to enter the market</a:t>
            </a:r>
            <a:endParaRPr lang="en-US" sz="2800"/>
          </a:p>
        </p:txBody>
      </p:sp>
      <p:pic>
        <p:nvPicPr>
          <p:cNvPr id="11268" name="Picture 4" descr="Short Run Monopolistic Competition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3073400"/>
            <a:ext cx="4572000" cy="3784600"/>
          </a:xfrm>
          <a:noFill/>
          <a:ln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3549650" cy="2320925"/>
          </a:xfrm>
          <a:prstGeom prst="rect">
            <a:avLst/>
          </a:prstGeom>
          <a:solidFill>
            <a:srgbClr val="FF99CC">
              <a:alpha val="27000"/>
            </a:srgbClr>
          </a:solidFill>
          <a:ln w="317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New firms entering leads to:</a:t>
            </a:r>
          </a:p>
          <a:p>
            <a:endParaRPr lang="en-US" b="1"/>
          </a:p>
          <a:p>
            <a:r>
              <a:rPr lang="en-US" b="1"/>
              <a:t>1) Demand Curve shifts </a:t>
            </a:r>
            <a:r>
              <a:rPr lang="en-US" b="1" u="sng"/>
              <a:t>left</a:t>
            </a:r>
          </a:p>
          <a:p>
            <a:endParaRPr lang="en-US" b="1"/>
          </a:p>
          <a:p>
            <a:r>
              <a:rPr lang="en-US" b="1"/>
              <a:t>2) Profit Declines</a:t>
            </a:r>
          </a:p>
          <a:p>
            <a:endParaRPr lang="en-US" b="1"/>
          </a:p>
          <a:p>
            <a:r>
              <a:rPr lang="en-US" b="1"/>
              <a:t>3) Entry stops when profits = 0</a:t>
            </a:r>
          </a:p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8288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nimBg="1"/>
      <p:bldP spid="11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/>
              <a:t>Monopolistic Competitor in</a:t>
            </a:r>
            <a:r>
              <a:rPr lang="en-US"/>
              <a:t> </a:t>
            </a:r>
            <a:br>
              <a:rPr lang="en-US"/>
            </a:br>
            <a:r>
              <a:rPr lang="en-US" b="1">
                <a:solidFill>
                  <a:schemeClr val="accent2"/>
                </a:solidFill>
              </a:rPr>
              <a:t>Long Run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F1F4F7"/>
          </a:solidFill>
          <a:ln w="1746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509713" y="1485900"/>
            <a:ext cx="6619875" cy="4437063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354138" y="1370013"/>
            <a:ext cx="6735762" cy="449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1354138" y="1370013"/>
            <a:ext cx="6735762" cy="449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32"/>
              </a:cxn>
              <a:cxn ang="0">
                <a:pos x="4243" y="2832"/>
              </a:cxn>
            </a:cxnLst>
            <a:rect l="0" t="0" r="r" b="b"/>
            <a:pathLst>
              <a:path w="4243" h="2832">
                <a:moveTo>
                  <a:pt x="0" y="0"/>
                </a:moveTo>
                <a:lnTo>
                  <a:pt x="0" y="2832"/>
                </a:lnTo>
                <a:lnTo>
                  <a:pt x="4243" y="283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242175" y="5880100"/>
            <a:ext cx="915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830263" y="1362075"/>
            <a:ext cx="5984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Price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231900" y="5713413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1606550" y="2706688"/>
            <a:ext cx="4294188" cy="2708275"/>
            <a:chOff x="1012" y="1705"/>
            <a:chExt cx="2705" cy="1706"/>
          </a:xfrm>
        </p:grpSpPr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1012" y="1705"/>
              <a:ext cx="2073" cy="1599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3184" y="3239"/>
              <a:ext cx="53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Demand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1800225" y="3211513"/>
            <a:ext cx="1935163" cy="2390775"/>
            <a:chOff x="1134" y="2023"/>
            <a:chExt cx="1219" cy="1506"/>
          </a:xfrm>
        </p:grpSpPr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1134" y="2023"/>
              <a:ext cx="951" cy="1452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2154" y="3375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1760538" y="2132013"/>
            <a:ext cx="4970462" cy="1892300"/>
            <a:chOff x="1109" y="1343"/>
            <a:chExt cx="3131" cy="1192"/>
          </a:xfrm>
        </p:grpSpPr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1109" y="1449"/>
              <a:ext cx="2756" cy="1086"/>
            </a:xfrm>
            <a:custGeom>
              <a:avLst/>
              <a:gdLst/>
              <a:ahLst/>
              <a:cxnLst>
                <a:cxn ang="0">
                  <a:pos x="226" y="0"/>
                </a:cxn>
                <a:cxn ang="0">
                  <a:pos x="100" y="89"/>
                </a:cxn>
                <a:cxn ang="0">
                  <a:pos x="68" y="79"/>
                </a:cxn>
                <a:cxn ang="0">
                  <a:pos x="0" y="2"/>
                </a:cxn>
              </a:cxnLst>
              <a:rect l="0" t="0" r="r" b="b"/>
              <a:pathLst>
                <a:path w="226" h="89">
                  <a:moveTo>
                    <a:pt x="226" y="0"/>
                  </a:moveTo>
                  <a:cubicBezTo>
                    <a:pt x="196" y="39"/>
                    <a:pt x="141" y="89"/>
                    <a:pt x="100" y="89"/>
                  </a:cubicBezTo>
                  <a:cubicBezTo>
                    <a:pt x="86" y="89"/>
                    <a:pt x="70" y="80"/>
                    <a:pt x="68" y="79"/>
                  </a:cubicBezTo>
                  <a:cubicBezTo>
                    <a:pt x="44" y="65"/>
                    <a:pt x="16" y="26"/>
                    <a:pt x="0" y="2"/>
                  </a:cubicBezTo>
                </a:path>
              </a:pathLst>
            </a:custGeom>
            <a:noFill/>
            <a:ln w="58738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3985" y="1343"/>
              <a:ext cx="2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2206625" y="1789113"/>
            <a:ext cx="3709988" cy="3727450"/>
            <a:chOff x="1390" y="1127"/>
            <a:chExt cx="2337" cy="2348"/>
          </a:xfrm>
        </p:grpSpPr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H="1">
              <a:off x="1390" y="1303"/>
              <a:ext cx="2194" cy="2172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3528" y="1127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6415" name="Group 31"/>
          <p:cNvGrpSpPr>
            <a:grpSpLocks/>
          </p:cNvGrpSpPr>
          <p:nvPr/>
        </p:nvGrpSpPr>
        <p:grpSpPr bwMode="auto">
          <a:xfrm>
            <a:off x="550863" y="3582988"/>
            <a:ext cx="3225800" cy="2830512"/>
            <a:chOff x="347" y="2257"/>
            <a:chExt cx="2032" cy="1783"/>
          </a:xfrm>
        </p:grpSpPr>
        <p:sp>
          <p:nvSpPr>
            <p:cNvPr id="16416" name="Freeform 32"/>
            <p:cNvSpPr>
              <a:spLocks/>
            </p:cNvSpPr>
            <p:nvPr/>
          </p:nvSpPr>
          <p:spPr bwMode="auto">
            <a:xfrm>
              <a:off x="866" y="2328"/>
              <a:ext cx="938" cy="13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8" y="0"/>
                </a:cxn>
                <a:cxn ang="0">
                  <a:pos x="938" y="1367"/>
                </a:cxn>
              </a:cxnLst>
              <a:rect l="0" t="0" r="r" b="b"/>
              <a:pathLst>
                <a:path w="938" h="1367">
                  <a:moveTo>
                    <a:pt x="0" y="0"/>
                  </a:moveTo>
                  <a:lnTo>
                    <a:pt x="938" y="0"/>
                  </a:lnTo>
                  <a:lnTo>
                    <a:pt x="938" y="136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Oval 33"/>
            <p:cNvSpPr>
              <a:spLocks noChangeArrowheads="1"/>
            </p:cNvSpPr>
            <p:nvPr/>
          </p:nvSpPr>
          <p:spPr bwMode="auto">
            <a:xfrm>
              <a:off x="1768" y="2279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1353" y="3708"/>
              <a:ext cx="1026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Profit-maximizing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1617" y="3868"/>
              <a:ext cx="49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quantity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6420" name="Group 36"/>
            <p:cNvGrpSpPr>
              <a:grpSpLocks/>
            </p:cNvGrpSpPr>
            <p:nvPr/>
          </p:nvGrpSpPr>
          <p:grpSpPr bwMode="auto">
            <a:xfrm>
              <a:off x="347" y="2257"/>
              <a:ext cx="487" cy="180"/>
              <a:chOff x="347" y="2257"/>
              <a:chExt cx="487" cy="180"/>
            </a:xfrm>
          </p:grpSpPr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347" y="2257"/>
                <a:ext cx="140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  <a:cs typeface="Arial" charset="0"/>
                  </a:rPr>
                  <a:t>P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/>
            </p:nvSpPr>
            <p:spPr bwMode="auto">
              <a:xfrm>
                <a:off x="435" y="2257"/>
                <a:ext cx="204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cs typeface="Arial" charset="0"/>
                  </a:rPr>
                  <a:t> = 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/>
            </p:nvSpPr>
            <p:spPr bwMode="auto">
              <a:xfrm>
                <a:off x="579" y="2257"/>
                <a:ext cx="25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 i="1">
                    <a:solidFill>
                      <a:srgbClr val="000000"/>
                    </a:solidFill>
                    <a:cs typeface="Arial" charset="0"/>
                  </a:rPr>
                  <a:t>ATC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2806700" y="4779963"/>
            <a:ext cx="134938" cy="1365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943600" y="2743200"/>
            <a:ext cx="2424113" cy="915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The demand curve is now </a:t>
            </a:r>
            <a:r>
              <a:rPr lang="en-US" u="sng">
                <a:cs typeface="Arial" charset="0"/>
              </a:rPr>
              <a:t>tangent</a:t>
            </a:r>
            <a:r>
              <a:rPr lang="en-US">
                <a:cs typeface="Arial" charset="0"/>
              </a:rPr>
              <a:t> to the ATC curve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5267325" y="3890963"/>
            <a:ext cx="3038475" cy="9159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And this tangency lies vertically above the intersection of MR and MC</a:t>
            </a:r>
          </a:p>
        </p:txBody>
      </p:sp>
      <p:grpSp>
        <p:nvGrpSpPr>
          <p:cNvPr id="16429" name="Group 45"/>
          <p:cNvGrpSpPr>
            <a:grpSpLocks/>
          </p:cNvGrpSpPr>
          <p:nvPr/>
        </p:nvGrpSpPr>
        <p:grpSpPr bwMode="auto">
          <a:xfrm>
            <a:off x="6172200" y="914400"/>
            <a:ext cx="2971800" cy="1676400"/>
            <a:chOff x="3888" y="576"/>
            <a:chExt cx="1872" cy="1056"/>
          </a:xfrm>
        </p:grpSpPr>
        <p:sp>
          <p:nvSpPr>
            <p:cNvPr id="16427" name="Oval 43"/>
            <p:cNvSpPr>
              <a:spLocks noChangeArrowheads="1"/>
            </p:cNvSpPr>
            <p:nvPr/>
          </p:nvSpPr>
          <p:spPr bwMode="auto">
            <a:xfrm>
              <a:off x="3888" y="576"/>
              <a:ext cx="1872" cy="768"/>
            </a:xfrm>
            <a:prstGeom prst="ellipse">
              <a:avLst/>
            </a:prstGeom>
            <a:solidFill>
              <a:srgbClr val="FF99CC">
                <a:alpha val="6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Remember:</a:t>
              </a:r>
            </a:p>
            <a:p>
              <a:pPr algn="ctr"/>
              <a:r>
                <a:rPr lang="en-US"/>
                <a:t>New entry shifted</a:t>
              </a:r>
            </a:p>
            <a:p>
              <a:pPr algn="ctr"/>
              <a:r>
                <a:rPr lang="en-US"/>
                <a:t>The demand curve left</a:t>
              </a:r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 flipH="1">
              <a:off x="4608" y="1440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" grpId="0" animBg="1"/>
      <p:bldP spid="16425" grpId="0" animBg="1"/>
      <p:bldP spid="164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Monopolistic Competition </a:t>
            </a:r>
            <a:r>
              <a:rPr lang="en-US" sz="3200"/>
              <a:t>vs.</a:t>
            </a:r>
            <a:r>
              <a:rPr lang="en-US"/>
              <a:t> </a:t>
            </a:r>
            <a:br>
              <a:rPr lang="en-US"/>
            </a:br>
            <a:r>
              <a:rPr lang="en-US"/>
              <a:t>Perfect Competition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F3F6F9"/>
          </a:solidFill>
          <a:ln w="1524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F2F4F8"/>
          </a:solidFill>
          <a:ln w="1381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F1F4F7"/>
          </a:solidFill>
          <a:ln w="1238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F0F2F5"/>
          </a:solidFill>
          <a:ln w="1111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EF1F4"/>
          </a:solidFill>
          <a:ln w="968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DEFF3"/>
          </a:solidFill>
          <a:ln w="8255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160463" y="2447925"/>
            <a:ext cx="3221037" cy="2611438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F3F6F9"/>
          </a:solidFill>
          <a:ln w="1524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F2F4F8"/>
          </a:solidFill>
          <a:ln w="1381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F1F4F7"/>
          </a:solidFill>
          <a:ln w="1238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F0F2F5"/>
          </a:solidFill>
          <a:ln w="1111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EF1F4"/>
          </a:solidFill>
          <a:ln w="968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DEFF3"/>
          </a:solidFill>
          <a:ln w="8255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AECF1"/>
          </a:solidFill>
          <a:ln w="555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321300" y="2447925"/>
            <a:ext cx="3221038" cy="2611438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1063625" y="2363788"/>
            <a:ext cx="3303588" cy="2668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5210175" y="2363788"/>
            <a:ext cx="3305175" cy="2668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1063625" y="2363788"/>
            <a:ext cx="3303588" cy="2668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1"/>
              </a:cxn>
              <a:cxn ang="0">
                <a:pos x="2081" y="1681"/>
              </a:cxn>
            </a:cxnLst>
            <a:rect l="0" t="0" r="r" b="b"/>
            <a:pathLst>
              <a:path w="2081" h="1681">
                <a:moveTo>
                  <a:pt x="0" y="0"/>
                </a:moveTo>
                <a:lnTo>
                  <a:pt x="0" y="1681"/>
                </a:lnTo>
                <a:lnTo>
                  <a:pt x="2081" y="168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5210175" y="2363788"/>
            <a:ext cx="3305175" cy="2668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1"/>
              </a:cxn>
              <a:cxn ang="0">
                <a:pos x="2082" y="1681"/>
              </a:cxn>
            </a:cxnLst>
            <a:rect l="0" t="0" r="r" b="b"/>
            <a:pathLst>
              <a:path w="2082" h="1681">
                <a:moveTo>
                  <a:pt x="0" y="0"/>
                </a:moveTo>
                <a:lnTo>
                  <a:pt x="0" y="1681"/>
                </a:lnTo>
                <a:lnTo>
                  <a:pt x="2082" y="168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3771900" y="5080000"/>
            <a:ext cx="619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931863" y="5084763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655638" y="2354263"/>
            <a:ext cx="371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Price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1243013" y="3184525"/>
            <a:ext cx="2784475" cy="1495425"/>
            <a:chOff x="980" y="2006"/>
            <a:chExt cx="1754" cy="942"/>
          </a:xfrm>
        </p:grpSpPr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980" y="2006"/>
              <a:ext cx="1358" cy="866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2373" y="2833"/>
              <a:ext cx="3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Demand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0" y="1905000"/>
            <a:ext cx="3541713" cy="244475"/>
          </a:xfrm>
          <a:prstGeom prst="rect">
            <a:avLst/>
          </a:prstGeom>
          <a:solidFill>
            <a:srgbClr val="FF99CC">
              <a:alpha val="49001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1600" b="1">
                <a:solidFill>
                  <a:srgbClr val="000000"/>
                </a:solidFill>
                <a:cs typeface="Arial" charset="0"/>
              </a:rPr>
              <a:t>Monopolistically Competitive Firm</a:t>
            </a:r>
            <a:endParaRPr lang="en-US" sz="1600" b="1">
              <a:latin typeface="Times New Roman" pitchFamily="18" charset="0"/>
              <a:cs typeface="Arial" charset="0"/>
            </a:endParaRP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913688" y="5080000"/>
            <a:ext cx="619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5076825" y="508476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4797425" y="2354263"/>
            <a:ext cx="371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cs typeface="Arial" charset="0"/>
              </a:rPr>
              <a:t>Price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4664075" y="3678238"/>
            <a:ext cx="3802063" cy="550862"/>
            <a:chOff x="3135" y="2317"/>
            <a:chExt cx="2395" cy="347"/>
          </a:xfrm>
        </p:grpSpPr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3479" y="2365"/>
              <a:ext cx="1681" cy="1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3135" y="2317"/>
              <a:ext cx="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P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3222" y="2317"/>
              <a:ext cx="8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=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3303" y="2317"/>
              <a:ext cx="14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4" name="Rectangle 44"/>
            <p:cNvSpPr>
              <a:spLocks noChangeArrowheads="1"/>
            </p:cNvSpPr>
            <p:nvPr/>
          </p:nvSpPr>
          <p:spPr bwMode="auto">
            <a:xfrm>
              <a:off x="5179" y="2317"/>
              <a:ext cx="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P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5" name="Rectangle 45"/>
            <p:cNvSpPr>
              <a:spLocks noChangeArrowheads="1"/>
            </p:cNvSpPr>
            <p:nvPr/>
          </p:nvSpPr>
          <p:spPr bwMode="auto">
            <a:xfrm>
              <a:off x="5266" y="2317"/>
              <a:ext cx="8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= 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6" name="Rectangle 46"/>
            <p:cNvSpPr>
              <a:spLocks noChangeArrowheads="1"/>
            </p:cNvSpPr>
            <p:nvPr/>
          </p:nvSpPr>
          <p:spPr bwMode="auto">
            <a:xfrm>
              <a:off x="5347" y="2317"/>
              <a:ext cx="14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5153" y="2433"/>
              <a:ext cx="37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(demand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5208" y="2549"/>
              <a:ext cx="2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curve)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5410200" y="1905000"/>
            <a:ext cx="2692400" cy="244475"/>
          </a:xfrm>
          <a:prstGeom prst="rect">
            <a:avLst/>
          </a:prstGeom>
          <a:solidFill>
            <a:srgbClr val="FFFF99">
              <a:alpha val="77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 Perfectly Competitive Firm </a:t>
            </a:r>
            <a:endParaRPr lang="en-US" sz="1600">
              <a:latin typeface="Times New Roman" pitchFamily="18" charset="0"/>
              <a:cs typeface="Arial" charset="0"/>
            </a:endParaRPr>
          </a:p>
        </p:txBody>
      </p:sp>
      <p:grpSp>
        <p:nvGrpSpPr>
          <p:cNvPr id="20530" name="Group 50"/>
          <p:cNvGrpSpPr>
            <a:grpSpLocks/>
          </p:cNvGrpSpPr>
          <p:nvPr/>
        </p:nvGrpSpPr>
        <p:grpSpPr bwMode="auto">
          <a:xfrm>
            <a:off x="5486400" y="2814638"/>
            <a:ext cx="2382838" cy="1703387"/>
            <a:chOff x="3653" y="1773"/>
            <a:chExt cx="1501" cy="1073"/>
          </a:xfrm>
        </p:grpSpPr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 flipH="1">
              <a:off x="3653" y="1875"/>
              <a:ext cx="1420" cy="971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5005" y="1773"/>
              <a:ext cx="14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33" name="Group 53"/>
          <p:cNvGrpSpPr>
            <a:grpSpLocks/>
          </p:cNvGrpSpPr>
          <p:nvPr/>
        </p:nvGrpSpPr>
        <p:grpSpPr bwMode="auto">
          <a:xfrm>
            <a:off x="5459413" y="2878138"/>
            <a:ext cx="2955925" cy="876300"/>
            <a:chOff x="3636" y="1813"/>
            <a:chExt cx="1862" cy="552"/>
          </a:xfrm>
        </p:grpSpPr>
        <p:sp>
          <p:nvSpPr>
            <p:cNvPr id="20534" name="Freeform 54"/>
            <p:cNvSpPr>
              <a:spLocks/>
            </p:cNvSpPr>
            <p:nvPr/>
          </p:nvSpPr>
          <p:spPr bwMode="auto">
            <a:xfrm>
              <a:off x="3636" y="1813"/>
              <a:ext cx="1716" cy="5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3"/>
                </a:cxn>
                <a:cxn ang="0">
                  <a:pos x="197" y="15"/>
                </a:cxn>
              </a:cxnLst>
              <a:rect l="0" t="0" r="r" b="b"/>
              <a:pathLst>
                <a:path w="197" h="63">
                  <a:moveTo>
                    <a:pt x="0" y="0"/>
                  </a:moveTo>
                  <a:cubicBezTo>
                    <a:pt x="0" y="0"/>
                    <a:pt x="21" y="63"/>
                    <a:pt x="82" y="63"/>
                  </a:cubicBezTo>
                  <a:cubicBezTo>
                    <a:pt x="126" y="63"/>
                    <a:pt x="186" y="24"/>
                    <a:pt x="197" y="15"/>
                  </a:cubicBezTo>
                </a:path>
              </a:pathLst>
            </a:custGeom>
            <a:noFill/>
            <a:ln w="41275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5306" y="1843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36" name="Group 56"/>
          <p:cNvGrpSpPr>
            <a:grpSpLocks/>
          </p:cNvGrpSpPr>
          <p:nvPr/>
        </p:nvGrpSpPr>
        <p:grpSpPr bwMode="auto">
          <a:xfrm>
            <a:off x="1339850" y="2809875"/>
            <a:ext cx="2384425" cy="1693863"/>
            <a:chOff x="1041" y="1770"/>
            <a:chExt cx="1502" cy="1067"/>
          </a:xfrm>
        </p:grpSpPr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 flipH="1">
              <a:off x="1041" y="1875"/>
              <a:ext cx="1411" cy="962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2394" y="1770"/>
              <a:ext cx="14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39" name="Group 59"/>
          <p:cNvGrpSpPr>
            <a:grpSpLocks/>
          </p:cNvGrpSpPr>
          <p:nvPr/>
        </p:nvGrpSpPr>
        <p:grpSpPr bwMode="auto">
          <a:xfrm>
            <a:off x="1311275" y="2865438"/>
            <a:ext cx="2963863" cy="889000"/>
            <a:chOff x="1023" y="1805"/>
            <a:chExt cx="1867" cy="560"/>
          </a:xfrm>
        </p:grpSpPr>
        <p:sp>
          <p:nvSpPr>
            <p:cNvPr id="20540" name="Freeform 60"/>
            <p:cNvSpPr>
              <a:spLocks/>
            </p:cNvSpPr>
            <p:nvPr/>
          </p:nvSpPr>
          <p:spPr bwMode="auto">
            <a:xfrm>
              <a:off x="1023" y="1805"/>
              <a:ext cx="1707" cy="5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3"/>
                </a:cxn>
                <a:cxn ang="0">
                  <a:pos x="196" y="16"/>
                </a:cxn>
              </a:cxnLst>
              <a:rect l="0" t="0" r="r" b="b"/>
              <a:pathLst>
                <a:path w="196" h="64">
                  <a:moveTo>
                    <a:pt x="0" y="0"/>
                  </a:moveTo>
                  <a:cubicBezTo>
                    <a:pt x="0" y="0"/>
                    <a:pt x="21" y="63"/>
                    <a:pt x="82" y="63"/>
                  </a:cubicBezTo>
                  <a:cubicBezTo>
                    <a:pt x="126" y="64"/>
                    <a:pt x="185" y="24"/>
                    <a:pt x="196" y="16"/>
                  </a:cubicBezTo>
                </a:path>
              </a:pathLst>
            </a:custGeom>
            <a:noFill/>
            <a:ln w="41275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2698" y="1837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42" name="Group 62"/>
          <p:cNvGrpSpPr>
            <a:grpSpLocks/>
          </p:cNvGrpSpPr>
          <p:nvPr/>
        </p:nvGrpSpPr>
        <p:grpSpPr bwMode="auto">
          <a:xfrm>
            <a:off x="1270000" y="3336925"/>
            <a:ext cx="1139825" cy="1277938"/>
            <a:chOff x="997" y="2102"/>
            <a:chExt cx="718" cy="805"/>
          </a:xfrm>
        </p:grpSpPr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997" y="2102"/>
              <a:ext cx="531" cy="718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1566" y="2792"/>
              <a:ext cx="14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45" name="Group 65"/>
          <p:cNvGrpSpPr>
            <a:grpSpLocks/>
          </p:cNvGrpSpPr>
          <p:nvPr/>
        </p:nvGrpSpPr>
        <p:grpSpPr bwMode="auto">
          <a:xfrm>
            <a:off x="2314575" y="3698875"/>
            <a:ext cx="698500" cy="1782763"/>
            <a:chOff x="1655" y="2330"/>
            <a:chExt cx="440" cy="1123"/>
          </a:xfrm>
        </p:grpSpPr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1737" y="2365"/>
              <a:ext cx="1" cy="805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auto">
            <a:xfrm>
              <a:off x="1711" y="2330"/>
              <a:ext cx="61" cy="6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1655" y="3203"/>
              <a:ext cx="440" cy="13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cs typeface="Arial" charset="0"/>
                </a:rPr>
                <a:t>Efficient</a:t>
              </a:r>
              <a:endParaRPr lang="en-US" sz="28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1655" y="3319"/>
              <a:ext cx="292" cy="13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cs typeface="Arial" charset="0"/>
                </a:rPr>
                <a:t>Scale</a:t>
              </a:r>
              <a:endParaRPr lang="en-US" sz="28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50" name="Group 70"/>
          <p:cNvGrpSpPr>
            <a:grpSpLocks/>
          </p:cNvGrpSpPr>
          <p:nvPr/>
        </p:nvGrpSpPr>
        <p:grpSpPr bwMode="auto">
          <a:xfrm>
            <a:off x="917575" y="3508375"/>
            <a:ext cx="1169988" cy="1943100"/>
            <a:chOff x="775" y="2210"/>
            <a:chExt cx="737" cy="1224"/>
          </a:xfrm>
        </p:grpSpPr>
        <p:sp>
          <p:nvSpPr>
            <p:cNvPr id="20551" name="Rectangle 71"/>
            <p:cNvSpPr>
              <a:spLocks noChangeArrowheads="1"/>
            </p:cNvSpPr>
            <p:nvPr/>
          </p:nvSpPr>
          <p:spPr bwMode="auto">
            <a:xfrm>
              <a:off x="775" y="2210"/>
              <a:ext cx="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000000"/>
                  </a:solidFill>
                  <a:cs typeface="Arial" charset="0"/>
                </a:rPr>
                <a:t>P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20552" name="Group 72"/>
            <p:cNvGrpSpPr>
              <a:grpSpLocks/>
            </p:cNvGrpSpPr>
            <p:nvPr/>
          </p:nvGrpSpPr>
          <p:grpSpPr bwMode="auto">
            <a:xfrm>
              <a:off x="867" y="2225"/>
              <a:ext cx="645" cy="1209"/>
              <a:chOff x="867" y="2225"/>
              <a:chExt cx="645" cy="1209"/>
            </a:xfrm>
          </p:grpSpPr>
          <p:sp>
            <p:nvSpPr>
              <p:cNvPr id="20553" name="Freeform 73"/>
              <p:cNvSpPr>
                <a:spLocks/>
              </p:cNvSpPr>
              <p:nvPr/>
            </p:nvSpPr>
            <p:spPr bwMode="auto">
              <a:xfrm>
                <a:off x="867" y="2260"/>
                <a:ext cx="505" cy="9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5" y="0"/>
                  </a:cxn>
                  <a:cxn ang="0">
                    <a:pos x="505" y="910"/>
                  </a:cxn>
                </a:cxnLst>
                <a:rect l="0" t="0" r="r" b="b"/>
                <a:pathLst>
                  <a:path w="505" h="910">
                    <a:moveTo>
                      <a:pt x="0" y="0"/>
                    </a:moveTo>
                    <a:lnTo>
                      <a:pt x="505" y="0"/>
                    </a:lnTo>
                    <a:lnTo>
                      <a:pt x="505" y="910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Oval 74"/>
              <p:cNvSpPr>
                <a:spLocks noChangeArrowheads="1"/>
              </p:cNvSpPr>
              <p:nvPr/>
            </p:nvSpPr>
            <p:spPr bwMode="auto">
              <a:xfrm>
                <a:off x="1346" y="2225"/>
                <a:ext cx="61" cy="6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Rectangle 75"/>
              <p:cNvSpPr>
                <a:spLocks noChangeArrowheads="1"/>
              </p:cNvSpPr>
              <p:nvPr/>
            </p:nvSpPr>
            <p:spPr bwMode="auto">
              <a:xfrm>
                <a:off x="1154" y="3203"/>
                <a:ext cx="35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200">
                    <a:solidFill>
                      <a:srgbClr val="000000"/>
                    </a:solidFill>
                    <a:cs typeface="Arial" charset="0"/>
                  </a:rPr>
                  <a:t>Quantity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0556" name="Rectangle 76"/>
              <p:cNvSpPr>
                <a:spLocks noChangeArrowheads="1"/>
              </p:cNvSpPr>
              <p:nvPr/>
            </p:nvSpPr>
            <p:spPr bwMode="auto">
              <a:xfrm>
                <a:off x="1114" y="3319"/>
                <a:ext cx="398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200">
                    <a:solidFill>
                      <a:srgbClr val="000000"/>
                    </a:solidFill>
                    <a:cs typeface="Arial" charset="0"/>
                  </a:rPr>
                  <a:t>produced</a:t>
                </a: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20557" name="Group 77"/>
          <p:cNvGrpSpPr>
            <a:grpSpLocks/>
          </p:cNvGrpSpPr>
          <p:nvPr/>
        </p:nvGrpSpPr>
        <p:grpSpPr bwMode="auto">
          <a:xfrm>
            <a:off x="5932488" y="3711575"/>
            <a:ext cx="1373187" cy="1739900"/>
            <a:chOff x="3934" y="2338"/>
            <a:chExt cx="865" cy="1096"/>
          </a:xfrm>
        </p:grpSpPr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4359" y="2365"/>
              <a:ext cx="1" cy="805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auto">
            <a:xfrm>
              <a:off x="4324" y="2338"/>
              <a:ext cx="61" cy="5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Rectangle 80"/>
            <p:cNvSpPr>
              <a:spLocks noChangeArrowheads="1"/>
            </p:cNvSpPr>
            <p:nvPr/>
          </p:nvSpPr>
          <p:spPr bwMode="auto">
            <a:xfrm>
              <a:off x="3934" y="3203"/>
              <a:ext cx="86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cs typeface="Arial" charset="0"/>
                </a:rPr>
                <a:t>Quantity produced =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4067" y="3319"/>
              <a:ext cx="645" cy="11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Efficient scale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0564" name="Group 84"/>
          <p:cNvGrpSpPr>
            <a:grpSpLocks/>
          </p:cNvGrpSpPr>
          <p:nvPr/>
        </p:nvGrpSpPr>
        <p:grpSpPr bwMode="auto">
          <a:xfrm>
            <a:off x="1600200" y="5638800"/>
            <a:ext cx="5346700" cy="473075"/>
            <a:chOff x="1008" y="3552"/>
            <a:chExt cx="3368" cy="298"/>
          </a:xfrm>
        </p:grpSpPr>
        <p:pic>
          <p:nvPicPr>
            <p:cNvPr id="20562" name="Picture 82" descr="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" y="3552"/>
              <a:ext cx="1137" cy="292"/>
            </a:xfrm>
            <a:prstGeom prst="rect">
              <a:avLst/>
            </a:prstGeom>
            <a:noFill/>
          </p:spPr>
        </p:pic>
        <p:sp>
          <p:nvSpPr>
            <p:cNvPr id="20563" name="Text Box 83"/>
            <p:cNvSpPr txBox="1">
              <a:spLocks noChangeArrowheads="1"/>
            </p:cNvSpPr>
            <p:nvPr/>
          </p:nvSpPr>
          <p:spPr bwMode="auto">
            <a:xfrm>
              <a:off x="2198" y="3638"/>
              <a:ext cx="2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-any production </a:t>
              </a:r>
              <a:r>
                <a:rPr lang="en-US" sz="1600" u="sng"/>
                <a:t>below</a:t>
              </a:r>
              <a:r>
                <a:rPr lang="en-US" sz="1600"/>
                <a:t> efficient scale</a:t>
              </a:r>
            </a:p>
          </p:txBody>
        </p:sp>
      </p:grpSp>
      <p:sp>
        <p:nvSpPr>
          <p:cNvPr id="20565" name="Text Box 85"/>
          <p:cNvSpPr txBox="1">
            <a:spLocks noChangeArrowheads="1"/>
          </p:cNvSpPr>
          <p:nvPr/>
        </p:nvSpPr>
        <p:spPr bwMode="auto">
          <a:xfrm>
            <a:off x="2971800" y="1447800"/>
            <a:ext cx="294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LONG RUN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Perfect Competition </a:t>
            </a:r>
            <a:r>
              <a:rPr lang="en-US" sz="3600" b="1">
                <a:solidFill>
                  <a:schemeClr val="tx1"/>
                </a:solidFill>
              </a:rPr>
              <a:t>vs.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Monopolistic Competition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4038600" cy="3124200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   </a:t>
            </a:r>
            <a:r>
              <a:rPr lang="en-US" sz="2000" b="1">
                <a:solidFill>
                  <a:schemeClr val="accent2"/>
                </a:solidFill>
              </a:rPr>
              <a:t>PERFECT COMPETITION</a:t>
            </a:r>
            <a:r>
              <a:rPr lang="en-US" sz="2000"/>
              <a:t>:</a:t>
            </a:r>
          </a:p>
          <a:p>
            <a:pPr>
              <a:lnSpc>
                <a:spcPct val="90000"/>
              </a:lnSpc>
            </a:pPr>
            <a:r>
              <a:rPr lang="en-US" sz="2000"/>
              <a:t>Profit in short run, zero L.R.</a:t>
            </a:r>
          </a:p>
          <a:p>
            <a:pPr>
              <a:lnSpc>
                <a:spcPct val="90000"/>
              </a:lnSpc>
            </a:pPr>
            <a:r>
              <a:rPr lang="en-US" sz="2000"/>
              <a:t>Many Firms</a:t>
            </a:r>
          </a:p>
          <a:p>
            <a:pPr>
              <a:lnSpc>
                <a:spcPct val="90000"/>
              </a:lnSpc>
            </a:pPr>
            <a:r>
              <a:rPr lang="en-US" sz="2000"/>
              <a:t>No </a:t>
            </a:r>
            <a:r>
              <a:rPr lang="en-US" sz="2000" u="sng"/>
              <a:t>excess capacity</a:t>
            </a:r>
            <a:r>
              <a:rPr lang="en-US" sz="2000"/>
              <a:t> in long run</a:t>
            </a:r>
          </a:p>
          <a:p>
            <a:pPr>
              <a:lnSpc>
                <a:spcPct val="90000"/>
              </a:lnSpc>
            </a:pPr>
            <a:r>
              <a:rPr lang="en-US" sz="2000"/>
              <a:t>Production at minimum of ATC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Production efficiency</a:t>
            </a:r>
            <a:r>
              <a:rPr lang="en-US" sz="1800"/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Price = MC  </a:t>
            </a:r>
            <a:r>
              <a:rPr lang="en-US" sz="1400"/>
              <a:t>(allocatively efficient)</a:t>
            </a:r>
          </a:p>
          <a:p>
            <a:pPr>
              <a:lnSpc>
                <a:spcPct val="90000"/>
              </a:lnSpc>
            </a:pPr>
            <a:r>
              <a:rPr lang="en-US" sz="2000"/>
              <a:t>No deadweight Loss</a:t>
            </a:r>
          </a:p>
          <a:p>
            <a:pPr>
              <a:lnSpc>
                <a:spcPct val="90000"/>
              </a:lnSpc>
            </a:pPr>
            <a:r>
              <a:rPr lang="en-US" sz="2000"/>
              <a:t>No incentive to advertise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419600" y="2209800"/>
            <a:ext cx="44958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      </a:t>
            </a:r>
            <a:r>
              <a:rPr lang="en-US" sz="2000" b="1">
                <a:solidFill>
                  <a:srgbClr val="FF3300"/>
                </a:solidFill>
              </a:rPr>
              <a:t>MONOPOLISTIC COMPETITION</a:t>
            </a:r>
            <a:r>
              <a:rPr lang="en-US" sz="2000"/>
              <a:t>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Profit in short run, zero L.R.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Many Firms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u="sng"/>
              <a:t>Excess capacity</a:t>
            </a:r>
            <a:r>
              <a:rPr lang="en-US" sz="2000"/>
              <a:t> in long run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Production </a:t>
            </a:r>
            <a:r>
              <a:rPr lang="en-US" sz="2000" u="sng"/>
              <a:t>above</a:t>
            </a:r>
            <a:r>
              <a:rPr lang="en-US" sz="2000"/>
              <a:t> minimum of ATC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/>
              <a:t>No production efficiency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Price &gt; MC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Some deadweight Loss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/>
              <a:t>Incentive to </a:t>
            </a:r>
            <a:r>
              <a:rPr lang="en-US" sz="2000" b="1">
                <a:solidFill>
                  <a:schemeClr val="accent2"/>
                </a:solidFill>
              </a:rPr>
              <a:t>advertise</a:t>
            </a: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2133600" y="5410200"/>
            <a:ext cx="5638800" cy="1066800"/>
            <a:chOff x="1344" y="3408"/>
            <a:chExt cx="3552" cy="672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1344" y="3696"/>
              <a:ext cx="355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Advertising </a:t>
              </a:r>
              <a:r>
                <a:rPr lang="en-US" u="sng"/>
                <a:t>will</a:t>
              </a:r>
              <a:r>
                <a:rPr lang="en-US"/>
                <a:t> affect demand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19460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370</Words>
  <Application>Microsoft Office PowerPoint</Application>
  <PresentationFormat>On-screen Show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Monopolistic Competition</vt:lpstr>
      <vt:lpstr>Characteristics</vt:lpstr>
      <vt:lpstr>4 Market Structures</vt:lpstr>
      <vt:lpstr>Monopolistic Competition </vt:lpstr>
      <vt:lpstr>Monopolistic Competition  Profit in Short Run</vt:lpstr>
      <vt:lpstr>Short Run Profit Affect</vt:lpstr>
      <vt:lpstr>Monopolistic Competitor in  Long Run</vt:lpstr>
      <vt:lpstr>Monopolistic Competition vs.  Perfect Competition</vt:lpstr>
      <vt:lpstr>Perfect Competition vs. Monopolistic Competition</vt:lpstr>
      <vt:lpstr>Slide 10</vt:lpstr>
    </vt:vector>
  </TitlesOfParts>
  <Company>Redwood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mspinrad</cp:lastModifiedBy>
  <cp:revision>79</cp:revision>
  <dcterms:created xsi:type="dcterms:W3CDTF">2007-03-27T16:34:57Z</dcterms:created>
  <dcterms:modified xsi:type="dcterms:W3CDTF">2013-03-19T18:51:44Z</dcterms:modified>
</cp:coreProperties>
</file>