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Oswald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11BD0A-F547-4660-A21A-62546E13FB58}">
  <a:tblStyle styleId="{4C11BD0A-F547-4660-A21A-62546E13FB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84c9c06ba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84c9c06ba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83bfce99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83bfce99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83bfce99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83bfce99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83bfce99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83bfce99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83bfce99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83bfce99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83bfce99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83bfce99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83bfce99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83bfce99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 recommended for those with PTSD- can trigger a reaction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83bfce99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83bfce99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83bfce99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83bfce99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83bfce99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83bfce99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83bfce99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83bfce99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83bfce99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83bfce99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83bfce99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83bfce99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83bfce99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83bfce99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83673074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83673074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83bfce99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83bfce99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nymood.com/" TargetMode="External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cbi.nlm.nih.gov/pubmed/20617660" TargetMode="External"/><Relationship Id="rId5" Type="http://schemas.openxmlformats.org/officeDocument/2006/relationships/hyperlink" Target="http://soundrown.com/" TargetMode="External"/><Relationship Id="rId4" Type="http://schemas.openxmlformats.org/officeDocument/2006/relationships/hyperlink" Target="https://asoftmurmur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ayoclinic.org/healthy-lifestyle/stress-management/in-depth/exercise-and-stress/art-20044469" TargetMode="External"/><Relationship Id="rId5" Type="http://schemas.openxmlformats.org/officeDocument/2006/relationships/hyperlink" Target="https://www.ncbi.nlm.nih.gov/pubmed/19735239" TargetMode="External"/><Relationship Id="rId4" Type="http://schemas.openxmlformats.org/officeDocument/2006/relationships/hyperlink" Target="https://www.youtube.com/watch?v=VaoV1PrYft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29a.ch/sandbox/2011/neonflam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tandfonline.com/doi/abs/10.1080/07421656.2016.1166832?journalCode=uart20&amp;#.V2GKm-YrI6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graph.co.uk/news/health/news/5070874/Reading-can-help-reduce-stres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973523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://sro.sussex.ac.uk/45582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SPdoDFSgl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s://www.ncbi.nlm.nih.gov/pubmed/28969459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1534428" TargetMode="External"/><Relationship Id="rId3" Type="http://schemas.openxmlformats.org/officeDocument/2006/relationships/image" Target="../media/image19.jpg"/><Relationship Id="rId7" Type="http://schemas.openxmlformats.org/officeDocument/2006/relationships/hyperlink" Target="https://www.ncbi.nlm.nih.gov/pubmed/2185419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cbi.nlm.nih.gov/pubmed/19571632" TargetMode="External"/><Relationship Id="rId5" Type="http://schemas.openxmlformats.org/officeDocument/2006/relationships/hyperlink" Target="https://www.inc.com/melanie-curtin/neuroscience-says-listening-to-this-one-song-reduces-anxiety-by-up-to-65-percent.html?cid=sf01002&amp;sr_share=facebook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www.ncbi.nlm.nih.gov/pubmed/21767754" TargetMode="Externa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chambers@glenbrook225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elissa.rogers@cfschools.or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.org/news/press/releases/2014/02/teen-stress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huffpost.com/entry/reduce-stress-research_n_2884876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l3k4cg_3uaqPz4sNZB_HiotDOj0-T4BjUrG2dNZUb-w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open?id=1y_neIIRp71S-is7LHwHnUAoUYUeYgP3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sYpP8KXqA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www.mayoclinic.org/healthy-lifestyle/stress-management/in-depth/exercise-and-stress/art-20044469" TargetMode="External"/><Relationship Id="rId4" Type="http://schemas.openxmlformats.org/officeDocument/2006/relationships/hyperlink" Target="https://docs.google.com/spreadsheets/d/1x_UxPbdUvISdjbRzFobMCV2LzcmFPUCCxxaTYBKPMAg/edit?usp=sha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p_yaNFSYao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s://www.ncbi.nlm.nih.gov/pubmed/29373618" TargetMode="External"/><Relationship Id="rId4" Type="http://schemas.openxmlformats.org/officeDocument/2006/relationships/hyperlink" Target="https://www.mayoclinic.org/tests-procedures/meditation/in-depth/meditation/art-2004585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v6vTKD6lg" TargetMode="External"/><Relationship Id="rId7" Type="http://schemas.openxmlformats.org/officeDocument/2006/relationships/hyperlink" Target="https://www.ncbi.nlm.nih.gov/pubmed/3026507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cbi.nlm.nih.gov/pubmed/29373618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positivepsychologyprogram.com/gratitude-journ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913" y="-22300"/>
            <a:ext cx="66643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0" y="17125"/>
            <a:ext cx="9144000" cy="8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TAKE A BREATH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591848" y="830725"/>
            <a:ext cx="8004000" cy="3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Controlled, slow breathing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Rainy Mood</a:t>
            </a:r>
            <a:r>
              <a:rPr lang="en"/>
              <a:t>   		</a:t>
            </a: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" sz="1600" u="sng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A Soft Murmur</a:t>
            </a:r>
            <a:r>
              <a:rPr lang="en"/>
              <a:t>   		</a:t>
            </a: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" sz="1600" u="sng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Soundrown</a:t>
            </a: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4258450" y="4386725"/>
            <a:ext cx="47058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Research on breathing and cortisol</a:t>
            </a:r>
            <a:r>
              <a:rPr lang="en"/>
              <a:t/>
            </a:r>
            <a:br>
              <a:rPr lang="en"/>
            </a:br>
            <a:r>
              <a:rPr lang="en" sz="16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Research on breathing and blood pressure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7850" y="1337875"/>
            <a:ext cx="4388276" cy="246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 descr="Image result for deep breath 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800" y="201325"/>
            <a:ext cx="5641524" cy="564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183425" y="201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YOGA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183425" y="947250"/>
            <a:ext cx="4053000" cy="24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YouTube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99425" y="4412100"/>
            <a:ext cx="47058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Research on yoga breathing</a:t>
            </a:r>
            <a:r>
              <a:rPr lang="en"/>
              <a:t/>
            </a:r>
            <a:br>
              <a:rPr lang="en"/>
            </a:br>
            <a:r>
              <a:rPr lang="en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Research on exercise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23" descr="Related image"/>
          <p:cNvPicPr preferRelativeResize="0"/>
          <p:nvPr/>
        </p:nvPicPr>
        <p:blipFill rotWithShape="1">
          <a:blip r:embed="rId7">
            <a:alphaModFix/>
          </a:blip>
          <a:srcRect l="18693" r="20611"/>
          <a:stretch/>
        </p:blipFill>
        <p:spPr>
          <a:xfrm>
            <a:off x="5979325" y="-11"/>
            <a:ext cx="31218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183425" y="201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ARTS &amp; CRAFTS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183425" y="947250"/>
            <a:ext cx="4267500" cy="3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Coloring pages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Neon Flames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4258450" y="4668925"/>
            <a:ext cx="47058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Research on art and cortisol</a:t>
            </a: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5">
            <a:alphaModFix/>
          </a:blip>
          <a:srcRect r="8767"/>
          <a:stretch/>
        </p:blipFill>
        <p:spPr>
          <a:xfrm>
            <a:off x="568625" y="2869850"/>
            <a:ext cx="4003374" cy="20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7300" y="456250"/>
            <a:ext cx="2873950" cy="37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183425" y="201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READ A BOOK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183425" y="947250"/>
            <a:ext cx="5252100" cy="27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choice</a:t>
            </a:r>
            <a:endParaRPr sz="2000" b="1" i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Psychology books!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Man Who Mistook his Wife for a Hat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Turtles All the Way Down </a:t>
            </a:r>
            <a:b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Man’s Search for Meaning</a:t>
            </a:r>
            <a:b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Brain on Fire</a:t>
            </a:r>
            <a:b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729875" y="4668600"/>
            <a:ext cx="47058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Research on reading</a:t>
            </a:r>
            <a:endParaRPr/>
          </a:p>
        </p:txBody>
      </p:sp>
      <p:pic>
        <p:nvPicPr>
          <p:cNvPr id="157" name="Google Shape;157;p25" descr="Image result for student reading vector"/>
          <p:cNvPicPr preferRelativeResize="0"/>
          <p:nvPr/>
        </p:nvPicPr>
        <p:blipFill rotWithShape="1">
          <a:blip r:embed="rId4">
            <a:alphaModFix/>
          </a:blip>
          <a:srcRect b="7868"/>
          <a:stretch/>
        </p:blipFill>
        <p:spPr>
          <a:xfrm>
            <a:off x="5435525" y="404850"/>
            <a:ext cx="3330550" cy="47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183425" y="201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REDUCE YOUR WORKLOAD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183425" y="947250"/>
            <a:ext cx="4267500" cy="3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Paper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Scholarship application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 to optimal arousal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4258450" y="4450850"/>
            <a:ext cx="47058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Research on planning &amp; self-efficacy</a:t>
            </a:r>
            <a:r>
              <a:rPr lang="en"/>
              <a:t/>
            </a:r>
            <a:br>
              <a:rPr lang="en"/>
            </a:br>
            <a:r>
              <a:rPr lang="en" sz="16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Research on perceptual load</a:t>
            </a:r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850" y="1286725"/>
            <a:ext cx="4016175" cy="22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183425" y="13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PROGRESSIVE RELAXATION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2309975" y="730763"/>
            <a:ext cx="4267500" cy="3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YouTube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4258450" y="4668925"/>
            <a:ext cx="47058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Research on progressive relaxation</a:t>
            </a:r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5">
            <a:alphaModFix/>
          </a:blip>
          <a:srcRect l="5312" t="7644" r="4025" b="7227"/>
          <a:stretch/>
        </p:blipFill>
        <p:spPr>
          <a:xfrm>
            <a:off x="1537100" y="1291850"/>
            <a:ext cx="6182000" cy="326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8" descr="Related image"/>
          <p:cNvPicPr preferRelativeResize="0"/>
          <p:nvPr/>
        </p:nvPicPr>
        <p:blipFill rotWithShape="1">
          <a:blip r:embed="rId3">
            <a:alphaModFix/>
          </a:blip>
          <a:srcRect r="15110"/>
          <a:stretch/>
        </p:blipFill>
        <p:spPr>
          <a:xfrm>
            <a:off x="5285675" y="64575"/>
            <a:ext cx="3783775" cy="50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183425" y="201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OTHER POSSIBLE OPTIONS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183425" y="947250"/>
            <a:ext cx="4267500" cy="3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Music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	-</a:t>
            </a:r>
            <a:r>
              <a:rPr lang="en" sz="16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The most relaxing song ever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Aromatherapy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	-</a:t>
            </a:r>
            <a:r>
              <a:rPr lang="en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Lavender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/>
              </a:rPr>
              <a:t>Pets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 rotWithShape="1">
          <a:blip r:embed="rId9">
            <a:alphaModFix/>
          </a:blip>
          <a:srcRect l="18200"/>
          <a:stretch/>
        </p:blipFill>
        <p:spPr>
          <a:xfrm>
            <a:off x="405199" y="2978425"/>
            <a:ext cx="3160725" cy="20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56650" y="888300"/>
            <a:ext cx="1905000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170600" y="226975"/>
            <a:ext cx="408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REFLECTION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Evaluation of data collection</a:t>
            </a:r>
            <a:b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-Confounding variables</a:t>
            </a:r>
            <a:b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-Correlation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 to Motivation &amp; Emotion</a:t>
            </a:r>
            <a:b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-Short- vs. long-term effects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Appraisal of experience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Incorporation into daily life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9" name="Google Shape;189;p29"/>
          <p:cNvCxnSpPr/>
          <p:nvPr/>
        </p:nvCxnSpPr>
        <p:spPr>
          <a:xfrm flipH="1">
            <a:off x="4375775" y="336600"/>
            <a:ext cx="11100" cy="4252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175" y="83150"/>
            <a:ext cx="3901100" cy="498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0" y="-50075"/>
            <a:ext cx="9222825" cy="51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62750" y="2884050"/>
            <a:ext cx="7647300" cy="3736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Oswald"/>
                <a:ea typeface="Oswald"/>
                <a:cs typeface="Oswald"/>
                <a:sym typeface="Oswald"/>
              </a:rPr>
              <a:t>TEACHING STRESS MANAGEMENT WITHOUT SACRIFICING RIGOR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53925" y="1219950"/>
            <a:ext cx="2347200" cy="21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Heather Chambers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Glenbrook South HS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hchambers@glenbrook225.org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Oswald"/>
                <a:ea typeface="Oswald"/>
                <a:cs typeface="Oswald"/>
                <a:sym typeface="Oswald"/>
              </a:rPr>
              <a:t>insta: @socialstudiessquared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Oswald"/>
                <a:ea typeface="Oswald"/>
                <a:cs typeface="Oswald"/>
                <a:sym typeface="Oswald"/>
              </a:rPr>
              <a:t>twitter: @irishteach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t="24924"/>
          <a:stretch/>
        </p:blipFill>
        <p:spPr>
          <a:xfrm>
            <a:off x="2598650" y="1193391"/>
            <a:ext cx="4001025" cy="300385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732575" y="1219950"/>
            <a:ext cx="2257500" cy="21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Melissa Rogers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Cedar Falls HS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5"/>
              </a:rPr>
              <a:t>melissa.rogers@cfschools.org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Oswald"/>
                <a:ea typeface="Oswald"/>
                <a:cs typeface="Oswald"/>
                <a:sym typeface="Oswald"/>
              </a:rPr>
              <a:t>Twitter: @cfhspsych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15"/>
          <p:cNvSpPr txBox="1"/>
          <p:nvPr/>
        </p:nvSpPr>
        <p:spPr>
          <a:xfrm>
            <a:off x="1616150" y="4515000"/>
            <a:ext cx="5810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https://tinyurl.com/2018ncss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38225"/>
            <a:ext cx="2808000" cy="7557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WHO?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286925"/>
            <a:ext cx="2808000" cy="31794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On-level and AP Psychology students</a:t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experiencing stress</a:t>
            </a:r>
            <a:b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Teens &amp; Stress, APA</a:t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68000" y="238225"/>
            <a:ext cx="2808000" cy="7557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WHAT?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68000" y="1286925"/>
            <a:ext cx="2808000" cy="31794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Stress management techniques</a:t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Rigor through review</a:t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6024300" y="238225"/>
            <a:ext cx="2808000" cy="7557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HOW?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6024300" y="1286925"/>
            <a:ext cx="2808000" cy="31794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 Lab!</a:t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" name="Google Shape;81;p16" descr="Image result for brain clip 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150" y="1806375"/>
            <a:ext cx="2400300" cy="25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64125" y="4707400"/>
            <a:ext cx="9004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Activities taken from: </a:t>
            </a: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https://www.huffpost.com/entry/reduce-stress-research_n_2884876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MATERIALS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630450" y="79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{4C11BD0A-F547-4660-A21A-62546E13FB58}</a:tableStyleId>
              </a:tblPr>
              <a:tblGrid>
                <a:gridCol w="533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Teacher Provides</a:t>
                      </a:r>
                      <a:endParaRPr sz="2400" b="1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Student Brings</a:t>
                      </a:r>
                      <a:endParaRPr sz="2400" b="1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sng">
                          <a:solidFill>
                            <a:schemeClr val="hlink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3"/>
                        </a:rPr>
                        <a:t>Access to instructions/options</a:t>
                      </a:r>
                      <a:r>
                        <a:rPr lang="en"/>
                        <a:t/>
                      </a:r>
                      <a:br>
                        <a:rPr lang="en"/>
                      </a:br>
                      <a:r>
                        <a:rPr lang="en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Lab sheets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(pgs 2-3 of above link)</a:t>
                      </a: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/>
                      </a:r>
                      <a:b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Coloring pages*</a:t>
                      </a:r>
                      <a:b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Coloring utensils*</a:t>
                      </a:r>
                      <a:b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" sz="2000" u="sng">
                          <a:solidFill>
                            <a:schemeClr val="accent5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  <a:hlinkClick r:id="rId4"/>
                        </a:rPr>
                        <a:t>Gratitude Journal sheets</a:t>
                      </a: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b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Yoga mat*</a:t>
                      </a:r>
                      <a:b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Blood pressure cuffs </a:t>
                      </a:r>
                      <a:b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/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/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" i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*Student could provide as well</a:t>
                      </a:r>
                      <a:endParaRPr i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Cell phone</a:t>
                      </a:r>
                      <a:b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Laptop</a:t>
                      </a:r>
                      <a:b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Earbuds</a:t>
                      </a:r>
                      <a:b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Writing utensil</a:t>
                      </a:r>
                      <a:b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Book to read</a:t>
                      </a:r>
                      <a:b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Work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134625" y="15657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swald"/>
                <a:ea typeface="Oswald"/>
                <a:cs typeface="Oswald"/>
                <a:sym typeface="Oswald"/>
              </a:rPr>
              <a:t>LAB SHEET</a:t>
            </a:r>
            <a:endParaRPr sz="3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34625" y="729275"/>
            <a:ext cx="4176900" cy="3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 Research Methods unit:</a:t>
            </a:r>
            <a:b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-Hypothesis</a:t>
            </a:r>
            <a:b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-IV</a:t>
            </a:r>
            <a:b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-DV</a:t>
            </a:r>
            <a:b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-Operational definition</a:t>
            </a:r>
            <a:b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-(Confounding variables)</a:t>
            </a:r>
            <a:b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-(Correlation)	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 data- stress level, pulse and/or blood pressure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5" name="Google Shape;95;p18"/>
          <p:cNvCxnSpPr/>
          <p:nvPr/>
        </p:nvCxnSpPr>
        <p:spPr>
          <a:xfrm flipH="1">
            <a:off x="4375775" y="336600"/>
            <a:ext cx="11100" cy="4252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32795"/>
          <a:stretch/>
        </p:blipFill>
        <p:spPr>
          <a:xfrm>
            <a:off x="4738050" y="836825"/>
            <a:ext cx="4110200" cy="325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GO FOR A WALK					          CODE: N85VQM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888600" y="7741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Goosechase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2"/>
          </p:nvPr>
        </p:nvSpPr>
        <p:spPr>
          <a:xfrm>
            <a:off x="4888500" y="698100"/>
            <a:ext cx="3999900" cy="3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INCLUDES: </a:t>
            </a:r>
            <a: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 therapy*			Massage</a:t>
            </a:r>
            <a:b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Chewing gum		Meditation</a:t>
            </a:r>
            <a:b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Deep breathing		Music</a:t>
            </a:r>
            <a:b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Hugs				Nap</a:t>
            </a:r>
            <a:b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Journaling			Religion</a:t>
            </a:r>
            <a:b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Kissing				Tea</a:t>
            </a:r>
            <a:b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Laughing			Yoga</a:t>
            </a: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 u="sng">
                <a:solidFill>
                  <a:srgbClr val="0097A7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Activities</a:t>
            </a:r>
            <a: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(with individual links to research included)</a:t>
            </a:r>
            <a:b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Research on exercise</a:t>
            </a: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6499" y="774149"/>
            <a:ext cx="1001700" cy="1001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9"/>
          <p:cNvCxnSpPr/>
          <p:nvPr/>
        </p:nvCxnSpPr>
        <p:spPr>
          <a:xfrm>
            <a:off x="4196150" y="774150"/>
            <a:ext cx="22500" cy="3702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06" name="Google Shape;10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150" y="1977291"/>
            <a:ext cx="2627651" cy="3175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680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MEDITATION &amp; MINDFULNESS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183425" y="947250"/>
            <a:ext cx="4267500" cy="3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Guided meditation video on YouTube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b="1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Apps:</a:t>
            </a:r>
            <a:br>
              <a:rPr lang="en" b="1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Headspace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Pacifica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Calm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365050" y="4355275"/>
            <a:ext cx="35772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Research on meditation</a:t>
            </a:r>
            <a:r>
              <a:rPr lang="en" sz="16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/>
            </a:r>
            <a:br>
              <a:rPr lang="en" sz="16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</a:br>
            <a:r>
              <a:rPr lang="en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Research on mindfulness</a:t>
            </a:r>
            <a:r>
              <a:rPr lang="en"/>
              <a:t/>
            </a:r>
            <a:br>
              <a:rPr lang="en"/>
            </a:b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2150" y="2425850"/>
            <a:ext cx="224790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3325" y="973800"/>
            <a:ext cx="4388275" cy="292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183425" y="201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JOURNAL YOUR THOUGHTS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183425" y="947250"/>
            <a:ext cx="4267500" cy="3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Gratitude</a:t>
            </a:r>
            <a:b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-Things, lessons being learned, </a:t>
            </a:r>
            <a:b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people, reflect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SoulPancake </a:t>
            </a: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video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-Write about specific person, </a:t>
            </a:r>
            <a:b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then communicate the </a:t>
            </a:r>
            <a:b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gratitude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Gratitude journal prompts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(scroll down)</a:t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7200" y="67500"/>
            <a:ext cx="3464650" cy="454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5387200" y="4417050"/>
            <a:ext cx="357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Research on journaling</a:t>
            </a:r>
            <a:r>
              <a:rPr lang="en"/>
              <a:t/>
            </a:r>
            <a:br>
              <a:rPr lang="en"/>
            </a:br>
            <a:r>
              <a:rPr lang="en" sz="1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Research on gratitude</a:t>
            </a:r>
            <a:r>
              <a:rPr lang="en"/>
              <a:t/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On-screen Show (16:9)</PresentationFormat>
  <Paragraphs>105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Century Gothic</vt:lpstr>
      <vt:lpstr>Arial</vt:lpstr>
      <vt:lpstr>Oswald</vt:lpstr>
      <vt:lpstr>Simple Light</vt:lpstr>
      <vt:lpstr>PowerPoint Presentation</vt:lpstr>
      <vt:lpstr>PowerPoint Presentation</vt:lpstr>
      <vt:lpstr>Heather Chambers Glenbrook South HS hchambers@glenbrook225.org insta: @socialstudiessquared twitter: @irishteach </vt:lpstr>
      <vt:lpstr>WHO?</vt:lpstr>
      <vt:lpstr>MATERIALS</vt:lpstr>
      <vt:lpstr>LAB SHEET</vt:lpstr>
      <vt:lpstr>GO FOR A WALK               CODE: N85VQM</vt:lpstr>
      <vt:lpstr>MEDITATION &amp; MINDFULNESS</vt:lpstr>
      <vt:lpstr>JOURNAL YOUR THOUGHTS</vt:lpstr>
      <vt:lpstr>TAKE A BREATH</vt:lpstr>
      <vt:lpstr>YOGA</vt:lpstr>
      <vt:lpstr>ARTS &amp; CRAFTS</vt:lpstr>
      <vt:lpstr>READ A BOOK</vt:lpstr>
      <vt:lpstr>REDUCE YOUR WORKLOAD</vt:lpstr>
      <vt:lpstr>PROGRESSIVE RELAXATION</vt:lpstr>
      <vt:lpstr>OTHER POSSIBLE OPTIONS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SPINRAD</dc:creator>
  <cp:lastModifiedBy>MIKE SPINRAD</cp:lastModifiedBy>
  <cp:revision>1</cp:revision>
  <dcterms:modified xsi:type="dcterms:W3CDTF">2020-01-22T21:20:23Z</dcterms:modified>
</cp:coreProperties>
</file>