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02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A77A3-08F5-470B-9340-B0036F866930}" type="datetimeFigureOut">
              <a:rPr lang="en-US" smtClean="0"/>
              <a:t>5/13/2015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B559F-935E-49B3-B873-96B426495A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A77A3-08F5-470B-9340-B0036F866930}" type="datetimeFigureOut">
              <a:rPr lang="en-US" smtClean="0"/>
              <a:t>5/13/2015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B559F-935E-49B3-B873-96B426495A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A77A3-08F5-470B-9340-B0036F866930}" type="datetimeFigureOut">
              <a:rPr lang="en-US" smtClean="0"/>
              <a:t>5/13/2015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B559F-935E-49B3-B873-96B426495A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A77A3-08F5-470B-9340-B0036F866930}" type="datetimeFigureOut">
              <a:rPr lang="en-US" smtClean="0"/>
              <a:t>5/13/2015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B559F-935E-49B3-B873-96B426495A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A77A3-08F5-470B-9340-B0036F866930}" type="datetimeFigureOut">
              <a:rPr lang="en-US" smtClean="0"/>
              <a:t>5/13/2015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B559F-935E-49B3-B873-96B426495A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A77A3-08F5-470B-9340-B0036F866930}" type="datetimeFigureOut">
              <a:rPr lang="en-US" smtClean="0"/>
              <a:t>5/13/2015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B559F-935E-49B3-B873-96B426495A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A77A3-08F5-470B-9340-B0036F866930}" type="datetimeFigureOut">
              <a:rPr lang="en-US" smtClean="0"/>
              <a:t>5/13/2015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B559F-935E-49B3-B873-96B426495A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A77A3-08F5-470B-9340-B0036F866930}" type="datetimeFigureOut">
              <a:rPr lang="en-US" smtClean="0"/>
              <a:t>5/13/2015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B559F-935E-49B3-B873-96B426495A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A77A3-08F5-470B-9340-B0036F866930}" type="datetimeFigureOut">
              <a:rPr lang="en-US" smtClean="0"/>
              <a:t>5/13/2015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B559F-935E-49B3-B873-96B426495A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A77A3-08F5-470B-9340-B0036F866930}" type="datetimeFigureOut">
              <a:rPr lang="en-US" smtClean="0"/>
              <a:t>5/13/2015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B559F-935E-49B3-B873-96B426495A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A77A3-08F5-470B-9340-B0036F866930}" type="datetimeFigureOut">
              <a:rPr lang="en-US" smtClean="0"/>
              <a:t>5/13/2015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B559F-935E-49B3-B873-96B426495A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7A77A3-08F5-470B-9340-B0036F866930}" type="datetimeFigureOut">
              <a:rPr lang="en-US" smtClean="0"/>
              <a:t>5/13/2015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AB559F-935E-49B3-B873-96B426495A1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Depression II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Recent Research in Treating Depression (2015 )</a:t>
            </a:r>
          </a:p>
          <a:p>
            <a:r>
              <a:rPr lang="en-US" dirty="0" smtClean="0"/>
              <a:t>See Therapy Without the Coin Toss, NYT January 13, 2015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Helen </a:t>
            </a:r>
            <a:r>
              <a:rPr lang="en-US" dirty="0" err="1" smtClean="0"/>
              <a:t>Mayberg’s</a:t>
            </a:r>
            <a:r>
              <a:rPr lang="en-US" dirty="0" smtClean="0"/>
              <a:t> study in JAMA Psychiatry 2014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Identified a potential biomarker in the brain</a:t>
            </a:r>
          </a:p>
          <a:p>
            <a:r>
              <a:rPr lang="en-US" dirty="0" smtClean="0"/>
              <a:t>Biomarker predicts whether a depressed patient will respond better to psychotherapy or antidepressant medication</a:t>
            </a:r>
          </a:p>
          <a:p>
            <a:r>
              <a:rPr lang="en-US" dirty="0" smtClean="0"/>
              <a:t>Used PET scans and found striking brain differences between patients that did well with selective serotonin reuptake inhibitor (SSRI) versus cognitive behavioral therapy (CBT)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Mayberg</a:t>
            </a:r>
            <a:r>
              <a:rPr lang="en-US" dirty="0" smtClean="0"/>
              <a:t>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Patients who had low activity in the anterior </a:t>
            </a:r>
            <a:r>
              <a:rPr lang="en-US" dirty="0" err="1" smtClean="0"/>
              <a:t>insula</a:t>
            </a:r>
            <a:r>
              <a:rPr lang="en-US" dirty="0" smtClean="0"/>
              <a:t> before treatment responded quite well to CBT but poorly to the SSRI.</a:t>
            </a:r>
          </a:p>
          <a:p>
            <a:r>
              <a:rPr lang="en-US" dirty="0" smtClean="0"/>
              <a:t>Patients who had high activity in the anterior </a:t>
            </a:r>
            <a:r>
              <a:rPr lang="en-US" dirty="0" err="1" smtClean="0"/>
              <a:t>insula</a:t>
            </a:r>
            <a:r>
              <a:rPr lang="en-US" dirty="0" smtClean="0"/>
              <a:t> before treatment responded quite well to the SSRI but poorly to the CBT.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Insula-006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00400" y="4648200"/>
            <a:ext cx="1876425" cy="164782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</a:t>
            </a:r>
            <a:r>
              <a:rPr lang="en-US" dirty="0" err="1" smtClean="0"/>
              <a:t>insula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insula</a:t>
            </a:r>
            <a:r>
              <a:rPr lang="en-US" dirty="0" smtClean="0"/>
              <a:t> is centrally involved in the capacity for emotional self-awareness, cognitive control, and decision making.</a:t>
            </a:r>
          </a:p>
          <a:p>
            <a:r>
              <a:rPr lang="en-US" dirty="0" smtClean="0"/>
              <a:t>All the above are impaired by depression.</a:t>
            </a:r>
          </a:p>
          <a:p>
            <a:r>
              <a:rPr lang="en-US" dirty="0" smtClean="0"/>
              <a:t>Perhaps CBT teaches patients to control their emotionally-disturbing thoughts in a way an antidepressant cannot.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Antidepressants versus psychotherapy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Antidepressants and psychotherapy share some common effects, but also have different effects in distinct brain regions.</a:t>
            </a:r>
          </a:p>
          <a:p>
            <a:r>
              <a:rPr lang="en-US" dirty="0" smtClean="0"/>
              <a:t>One day soon, we may be able to quickly scan a patient with an MRI or pet, check the brain activity “fingerprint,” and select an antidepressant or psychotherapy accordingly.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Childhood Trauma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Evidence shows that depressed patients that have a history of childhood trauma, such as the early loss of a parent or sexual or physical abuse, respond better to psychotherapy than an antidepressant.</a:t>
            </a:r>
          </a:p>
          <a:p>
            <a:endParaRPr lang="en-US" dirty="0"/>
          </a:p>
        </p:txBody>
      </p:sp>
      <p:pic>
        <p:nvPicPr>
          <p:cNvPr id="1027" name="Picture 3" descr="C:\Documents and Settings\mspinrad\Local Settings\Temporary Internet Files\Content.IE5\TGCQJD92\parent_child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4800" y="3962400"/>
            <a:ext cx="3733800" cy="25276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Childhood Trauma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Why? A history of trauma early in life is strongly correlated with shrinkage of the hippocampus, a brain region critical to memory and learning.</a:t>
            </a:r>
          </a:p>
          <a:p>
            <a:r>
              <a:rPr lang="en-US" dirty="0" smtClean="0"/>
              <a:t>Perhaps the active learning of psychotherapy helps a compromised hippocampus. Antidepressants alone are not enough.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Childhood Trauma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Considering the high rate of early trauma in chronically depressed patients (33% parental loss, 45% physical abuse –</a:t>
            </a:r>
            <a:r>
              <a:rPr lang="en-US" dirty="0" err="1" smtClean="0"/>
              <a:t>Nemeroff</a:t>
            </a:r>
            <a:r>
              <a:rPr lang="en-US" dirty="0" smtClean="0"/>
              <a:t>) psychotherapy should be considered.</a:t>
            </a:r>
          </a:p>
          <a:p>
            <a:endParaRPr lang="en-US" dirty="0"/>
          </a:p>
        </p:txBody>
      </p:sp>
      <p:pic>
        <p:nvPicPr>
          <p:cNvPr id="4" name="Picture 3" descr="hippocampu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14800" y="3581400"/>
            <a:ext cx="3657600" cy="2772461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psychotherapy work?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still don’t know whether the nonspecific nature of talk therapy—feeling understood and cared for by another human being—is responsible for its effect.</a:t>
            </a:r>
          </a:p>
          <a:p>
            <a:r>
              <a:rPr lang="en-US" dirty="0" smtClean="0"/>
              <a:t>Or will specific types of therapy, like CBT, show distinctly different clinical and neurobiological effects?</a:t>
            </a:r>
            <a:endParaRPr lang="en-US" dirty="0"/>
          </a:p>
        </p:txBody>
      </p:sp>
      <p:pic>
        <p:nvPicPr>
          <p:cNvPr id="2050" name="Picture 2" descr="C:\Documents and Settings\mspinrad\Local Settings\Temporary Internet Files\Content.IE5\A57CKIRM\647478939_f30b6eaa08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33800" y="4876800"/>
            <a:ext cx="1651000" cy="1651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395</Words>
  <Application>Microsoft Office PowerPoint</Application>
  <PresentationFormat>On-screen Show (4:3)</PresentationFormat>
  <Paragraphs>27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Depression II</vt:lpstr>
      <vt:lpstr>Helen Mayberg’s study in JAMA Psychiatry 2014</vt:lpstr>
      <vt:lpstr>Mayberg (2)</vt:lpstr>
      <vt:lpstr>Why insula?</vt:lpstr>
      <vt:lpstr>Antidepressants versus psychotherapy</vt:lpstr>
      <vt:lpstr>Childhood Trauma</vt:lpstr>
      <vt:lpstr>Childhood Trauma (2)</vt:lpstr>
      <vt:lpstr>Childhood Trauma (3)</vt:lpstr>
      <vt:lpstr>How does psychotherapy work?</vt:lpstr>
    </vt:vector>
  </TitlesOfParts>
  <Company>NUSD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Depression II</dc:title>
  <dc:creator>mspinrad</dc:creator>
  <cp:lastModifiedBy>mspinrad</cp:lastModifiedBy>
  <cp:revision>12</cp:revision>
  <dcterms:created xsi:type="dcterms:W3CDTF">2015-05-13T18:46:41Z</dcterms:created>
  <dcterms:modified xsi:type="dcterms:W3CDTF">2015-05-13T19:19:35Z</dcterms:modified>
</cp:coreProperties>
</file>