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9EF523-7348-4DF9-A05A-6FA2984E3F91}" type="datetimeFigureOut">
              <a:rPr lang="en-US" smtClean="0"/>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A222B-2B20-402B-A7EB-84032F1F9A4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9EF523-7348-4DF9-A05A-6FA2984E3F91}" type="datetimeFigureOut">
              <a:rPr lang="en-US" smtClean="0"/>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A222B-2B20-402B-A7EB-84032F1F9A4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9EF523-7348-4DF9-A05A-6FA2984E3F91}" type="datetimeFigureOut">
              <a:rPr lang="en-US" smtClean="0"/>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A222B-2B20-402B-A7EB-84032F1F9A4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9EF523-7348-4DF9-A05A-6FA2984E3F91}" type="datetimeFigureOut">
              <a:rPr lang="en-US" smtClean="0"/>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A222B-2B20-402B-A7EB-84032F1F9A4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9EF523-7348-4DF9-A05A-6FA2984E3F91}" type="datetimeFigureOut">
              <a:rPr lang="en-US" smtClean="0"/>
              <a:t>5/7/2013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BA222B-2B20-402B-A7EB-84032F1F9A4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9EF523-7348-4DF9-A05A-6FA2984E3F91}" type="datetimeFigureOut">
              <a:rPr lang="en-US" smtClean="0"/>
              <a:t>5/7/2013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BA222B-2B20-402B-A7EB-84032F1F9A4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9EF523-7348-4DF9-A05A-6FA2984E3F91}" type="datetimeFigureOut">
              <a:rPr lang="en-US" smtClean="0"/>
              <a:t>5/7/2013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BA222B-2B20-402B-A7EB-84032F1F9A4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9EF523-7348-4DF9-A05A-6FA2984E3F91}" type="datetimeFigureOut">
              <a:rPr lang="en-US" smtClean="0"/>
              <a:t>5/7/2013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BA222B-2B20-402B-A7EB-84032F1F9A4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9EF523-7348-4DF9-A05A-6FA2984E3F91}" type="datetimeFigureOut">
              <a:rPr lang="en-US" smtClean="0"/>
              <a:t>5/7/2013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BA222B-2B20-402B-A7EB-84032F1F9A4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9EF523-7348-4DF9-A05A-6FA2984E3F91}" type="datetimeFigureOut">
              <a:rPr lang="en-US" smtClean="0"/>
              <a:t>5/7/2013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BA222B-2B20-402B-A7EB-84032F1F9A4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9EF523-7348-4DF9-A05A-6FA2984E3F91}" type="datetimeFigureOut">
              <a:rPr lang="en-US" smtClean="0"/>
              <a:t>5/7/2013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BA222B-2B20-402B-A7EB-84032F1F9A4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9EF523-7348-4DF9-A05A-6FA2984E3F91}" type="datetimeFigureOut">
              <a:rPr lang="en-US" smtClean="0"/>
              <a:t>5/7/2013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BA222B-2B20-402B-A7EB-84032F1F9A4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Spinrad</a:t>
            </a:r>
            <a:r>
              <a:rPr lang="en-US" dirty="0" smtClean="0"/>
              <a:t>/Psychology</a:t>
            </a:r>
            <a:endParaRPr lang="en-US" dirty="0"/>
          </a:p>
        </p:txBody>
      </p:sp>
      <p:sp>
        <p:nvSpPr>
          <p:cNvPr id="3" name="Subtitle 2"/>
          <p:cNvSpPr>
            <a:spLocks noGrp="1"/>
          </p:cNvSpPr>
          <p:nvPr>
            <p:ph type="subTitle" idx="1"/>
          </p:nvPr>
        </p:nvSpPr>
        <p:spPr/>
        <p:txBody>
          <a:bodyPr/>
          <a:lstStyle/>
          <a:p>
            <a:r>
              <a:rPr lang="en-US" dirty="0" smtClean="0"/>
              <a:t>Antidepressants</a:t>
            </a:r>
          </a:p>
          <a:p>
            <a:r>
              <a:rPr lang="en-US" dirty="0" smtClean="0"/>
              <a:t>AKA: “happy pills”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it behavioral?</a:t>
            </a:r>
            <a:endParaRPr lang="en-US" dirty="0"/>
          </a:p>
        </p:txBody>
      </p:sp>
      <p:sp>
        <p:nvSpPr>
          <p:cNvPr id="3" name="Content Placeholder 2"/>
          <p:cNvSpPr>
            <a:spLocks noGrp="1"/>
          </p:cNvSpPr>
          <p:nvPr>
            <p:ph idx="1"/>
          </p:nvPr>
        </p:nvSpPr>
        <p:spPr/>
        <p:txBody>
          <a:bodyPr/>
          <a:lstStyle/>
          <a:p>
            <a:r>
              <a:rPr lang="en-US" dirty="0" smtClean="0"/>
              <a:t>Perhaps antidepressants (and talk therapy) alter behavioral circuits in the hippocampus (where memories and learned behaviors are stored and organized) and </a:t>
            </a:r>
            <a:r>
              <a:rPr lang="en-US" smtClean="0"/>
              <a:t>consequently change mood.</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rozac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Few medicines in history have attracted more attention inside and outside the medical community than  fluoxetine hydrochloride</a:t>
            </a:r>
          </a:p>
          <a:p>
            <a:r>
              <a:rPr lang="en-US" dirty="0" smtClean="0"/>
              <a:t>Approved by FDA for both adult and geriatric (over 65) population in 1987 Approved also for children for Major Depression</a:t>
            </a:r>
          </a:p>
          <a:p>
            <a:r>
              <a:rPr lang="en-US" dirty="0" smtClean="0"/>
              <a:t>Thoroughly studied: 11,000 patients</a:t>
            </a:r>
          </a:p>
          <a:p>
            <a:r>
              <a:rPr lang="en-US" dirty="0" smtClean="0"/>
              <a:t>Most widely prescribed antidepressant, having been prescribed for more than 22 million people in the US, 54 million in 90 countries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just depression</a:t>
            </a:r>
            <a:endParaRPr lang="en-US" dirty="0"/>
          </a:p>
        </p:txBody>
      </p:sp>
      <p:sp>
        <p:nvSpPr>
          <p:cNvPr id="3" name="Content Placeholder 2"/>
          <p:cNvSpPr>
            <a:spLocks noGrp="1"/>
          </p:cNvSpPr>
          <p:nvPr>
            <p:ph idx="1"/>
          </p:nvPr>
        </p:nvSpPr>
        <p:spPr/>
        <p:txBody>
          <a:bodyPr/>
          <a:lstStyle/>
          <a:p>
            <a:r>
              <a:rPr lang="en-US" dirty="0" smtClean="0"/>
              <a:t>Used for clinical depression, OCD, bulimia, and panic disorder</a:t>
            </a:r>
          </a:p>
          <a:p>
            <a:r>
              <a:rPr lang="en-US" dirty="0" smtClean="0"/>
              <a:t>Side effects are mild and usually go away within a few weeks of starting treatment (unlike antipsychotics), and so most people stay on Prozac</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Prozac Nation</a:t>
            </a:r>
            <a:endParaRPr lang="en-US" dirty="0"/>
          </a:p>
        </p:txBody>
      </p:sp>
      <p:sp>
        <p:nvSpPr>
          <p:cNvPr id="3" name="Content Placeholder 2"/>
          <p:cNvSpPr>
            <a:spLocks noGrp="1"/>
          </p:cNvSpPr>
          <p:nvPr>
            <p:ph idx="1"/>
          </p:nvPr>
        </p:nvSpPr>
        <p:spPr/>
        <p:txBody>
          <a:bodyPr/>
          <a:lstStyle/>
          <a:p>
            <a:r>
              <a:rPr lang="en-US" dirty="0" smtClean="0"/>
              <a:t>Elizabeth </a:t>
            </a:r>
            <a:r>
              <a:rPr lang="en-US" dirty="0" err="1" smtClean="0"/>
              <a:t>Wurtzel</a:t>
            </a:r>
            <a:r>
              <a:rPr lang="en-US" dirty="0" smtClean="0"/>
              <a:t> wrote about a nearly transcendental experience on Prozac</a:t>
            </a:r>
          </a:p>
          <a:p>
            <a:r>
              <a:rPr lang="en-US" dirty="0" smtClean="0"/>
              <a:t>“It was as if the miasma of depression had lifted off me…”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a:t>
            </a:r>
            <a:endParaRPr lang="en-US" dirty="0"/>
          </a:p>
        </p:txBody>
      </p:sp>
      <p:sp>
        <p:nvSpPr>
          <p:cNvPr id="3" name="Content Placeholder 2"/>
          <p:cNvSpPr>
            <a:spLocks noGrp="1"/>
          </p:cNvSpPr>
          <p:nvPr>
            <p:ph idx="1"/>
          </p:nvPr>
        </p:nvSpPr>
        <p:spPr/>
        <p:txBody>
          <a:bodyPr/>
          <a:lstStyle/>
          <a:p>
            <a:r>
              <a:rPr lang="en-US" dirty="0" smtClean="0"/>
              <a:t>New class of antidepressants: selective serotonin reuptake inhibitor (SSRI)</a:t>
            </a:r>
          </a:p>
          <a:p>
            <a:r>
              <a:rPr lang="en-US" dirty="0" smtClean="0"/>
              <a:t>Increases the availability of serotonin in the synaptic cleft</a:t>
            </a:r>
          </a:p>
          <a:p>
            <a:r>
              <a:rPr lang="en-US" dirty="0" smtClean="0"/>
              <a:t>Scientists believe serotonin regulates mood, though depressed patients did not generally have lower levels of serotonin, suicidal patients often did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complicated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Irving Kirsch’s placebo study revisited found that patients with moderate or mild depression received only mild benefits from an antidepressant</a:t>
            </a:r>
          </a:p>
          <a:p>
            <a:r>
              <a:rPr lang="en-US" dirty="0" smtClean="0"/>
              <a:t>But for patients with the most severe forms of depression, the benefit of medications over placebo was substantial</a:t>
            </a:r>
          </a:p>
          <a:p>
            <a:r>
              <a:rPr lang="en-US" dirty="0" smtClean="0"/>
              <a:t>The most severe dips in mood were gradually blunted: “the opposite of depression is not happiness, but vitality.”</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Hen house</a:t>
            </a:r>
            <a:endParaRPr lang="en-US" dirty="0"/>
          </a:p>
        </p:txBody>
      </p:sp>
      <p:sp>
        <p:nvSpPr>
          <p:cNvPr id="3" name="Content Placeholder 2"/>
          <p:cNvSpPr>
            <a:spLocks noGrp="1"/>
          </p:cNvSpPr>
          <p:nvPr>
            <p:ph idx="1"/>
          </p:nvPr>
        </p:nvSpPr>
        <p:spPr/>
        <p:txBody>
          <a:bodyPr/>
          <a:lstStyle/>
          <a:p>
            <a:r>
              <a:rPr lang="en-US" dirty="0" smtClean="0"/>
              <a:t>Rene Hen suggests that antidepressants may increase serotonin, but their effect is scene only when new neurons are born</a:t>
            </a:r>
          </a:p>
          <a:p>
            <a:r>
              <a:rPr lang="en-US" dirty="0" smtClean="0"/>
              <a:t>Might depression be precipitated by the death in neurons in certain parts of the brain?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Helen </a:t>
            </a:r>
            <a:r>
              <a:rPr lang="en-US" dirty="0" err="1" smtClean="0"/>
              <a:t>Mayberg</a:t>
            </a:r>
            <a:endParaRPr lang="en-US" dirty="0"/>
          </a:p>
        </p:txBody>
      </p:sp>
      <p:sp>
        <p:nvSpPr>
          <p:cNvPr id="3" name="Content Placeholder 2"/>
          <p:cNvSpPr>
            <a:spLocks noGrp="1"/>
          </p:cNvSpPr>
          <p:nvPr>
            <p:ph idx="1"/>
          </p:nvPr>
        </p:nvSpPr>
        <p:spPr/>
        <p:txBody>
          <a:bodyPr>
            <a:normAutofit lnSpcReduction="10000"/>
          </a:bodyPr>
          <a:lstStyle/>
          <a:p>
            <a:r>
              <a:rPr lang="en-US" dirty="0" smtClean="0"/>
              <a:t>Examined the subcallosal cingulate, nerve cells that sit near the hippocampus and function as a conduit between parts of the brain that control conscious thinking and emotions</a:t>
            </a:r>
          </a:p>
          <a:p>
            <a:r>
              <a:rPr lang="en-US" dirty="0" smtClean="0"/>
              <a:t>It’s analogous to a traffic intersection between our cognitive and emotional selves</a:t>
            </a:r>
          </a:p>
          <a:p>
            <a:r>
              <a:rPr lang="en-US" dirty="0" smtClean="0"/>
              <a:t>Stimulating this area with electrical current led to powerful changes in depressed patients’ moods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Helen </a:t>
            </a:r>
            <a:r>
              <a:rPr lang="en-US" dirty="0" err="1" smtClean="0"/>
              <a:t>Mayberg</a:t>
            </a:r>
            <a:r>
              <a:rPr lang="en-US" dirty="0" smtClean="0"/>
              <a:t> (cont)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Serotonin link—the </a:t>
            </a:r>
            <a:r>
              <a:rPr lang="en-US" dirty="0" smtClean="0"/>
              <a:t>subcallosal cingulate is particularly rich in nerve cells that are sensitive to </a:t>
            </a:r>
            <a:r>
              <a:rPr lang="en-US" dirty="0" err="1" smtClean="0"/>
              <a:t>seotonin</a:t>
            </a:r>
            <a:endParaRPr lang="en-US" dirty="0" smtClean="0"/>
          </a:p>
          <a:p>
            <a:r>
              <a:rPr lang="en-US" dirty="0" smtClean="0"/>
              <a:t>New theory: Perhaps some forms of depression occur  when genetics, environment or stress cause the death of nerve cells in the hippocampus</a:t>
            </a:r>
          </a:p>
          <a:p>
            <a:pPr lvl="1"/>
            <a:r>
              <a:rPr lang="en-US" dirty="0" smtClean="0"/>
              <a:t>In the non-depressed brain the hippocampus may send signals to the </a:t>
            </a:r>
            <a:r>
              <a:rPr lang="en-US" dirty="0" smtClean="0"/>
              <a:t>subcallosal cingulate to regulate mood, allowing us to register our own moods or act on them.  In the depressed brain, nerve death in the hippocampus disrupts these signals, ultimately registered as grief or anxiety (emotional pain without context)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479</Words>
  <Application>Microsoft Office PowerPoint</Application>
  <PresentationFormat>On-screen Show (4:3)</PresentationFormat>
  <Paragraphs>35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Spinrad/Psychology</vt:lpstr>
      <vt:lpstr>Prozac</vt:lpstr>
      <vt:lpstr>Not just depression</vt:lpstr>
      <vt:lpstr>Prozac Nation</vt:lpstr>
      <vt:lpstr>How it works</vt:lpstr>
      <vt:lpstr>It’s complicated</vt:lpstr>
      <vt:lpstr>Hen house</vt:lpstr>
      <vt:lpstr>Helen Mayberg</vt:lpstr>
      <vt:lpstr>Helen Mayberg (cont)</vt:lpstr>
      <vt:lpstr>Is it behavioral?</vt:lpstr>
    </vt:vector>
  </TitlesOfParts>
  <Company>NUSD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Spinrad/Psychology</dc:title>
  <dc:creator>mspinrad</dc:creator>
  <cp:lastModifiedBy>mspinrad</cp:lastModifiedBy>
  <cp:revision>12</cp:revision>
  <dcterms:created xsi:type="dcterms:W3CDTF">2013-05-07T15:57:23Z</dcterms:created>
  <dcterms:modified xsi:type="dcterms:W3CDTF">2013-05-07T16:49:01Z</dcterms:modified>
</cp:coreProperties>
</file>