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3" r:id="rId5"/>
    <p:sldId id="275" r:id="rId6"/>
    <p:sldId id="274" r:id="rId7"/>
    <p:sldId id="260" r:id="rId8"/>
    <p:sldId id="289" r:id="rId9"/>
    <p:sldId id="290" r:id="rId10"/>
    <p:sldId id="291" r:id="rId11"/>
    <p:sldId id="264" r:id="rId12"/>
    <p:sldId id="265" r:id="rId13"/>
    <p:sldId id="266" r:id="rId14"/>
    <p:sldId id="267" r:id="rId15"/>
    <p:sldId id="276" r:id="rId16"/>
    <p:sldId id="268" r:id="rId17"/>
    <p:sldId id="284" r:id="rId18"/>
    <p:sldId id="261" r:id="rId19"/>
    <p:sldId id="269" r:id="rId20"/>
    <p:sldId id="270" r:id="rId21"/>
    <p:sldId id="292" r:id="rId22"/>
    <p:sldId id="271" r:id="rId23"/>
    <p:sldId id="272" r:id="rId24"/>
    <p:sldId id="273" r:id="rId25"/>
    <p:sldId id="293" r:id="rId26"/>
    <p:sldId id="287" r:id="rId27"/>
    <p:sldId id="280" r:id="rId28"/>
    <p:sldId id="281" r:id="rId29"/>
    <p:sldId id="282" r:id="rId30"/>
    <p:sldId id="294" r:id="rId31"/>
    <p:sldId id="285" r:id="rId32"/>
    <p:sldId id="283" r:id="rId33"/>
    <p:sldId id="262" r:id="rId34"/>
    <p:sldId id="295" r:id="rId35"/>
    <p:sldId id="286" r:id="rId36"/>
    <p:sldId id="288" r:id="rId3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2440B9A-456B-4FC2-BF64-AE58C0E6B935}"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6B195AB-2ECA-43E3-9C52-A86E8D49DDFE}"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BB95CD8-9A5F-41BD-B12B-98FE34C0DF2D}"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45B1472-61B4-4617-9350-28B47C779BF6}"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A547E47-1924-4099-B519-A1B192AAABAE}"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8B8E0A2-95D0-427C-8C31-F4F48AE1CE77}"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B4904699-AC09-4EE0-B0DA-0683F468328A}"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0481966-C511-41FF-A8F4-C54104E67886}"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96A6D895-1FC8-4969-8A8E-90C4B4B4F3D9}"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A8B9758-3DF6-4372-A20D-95EC0FB686CD}"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57678E6-B6D6-40B3-AF17-7839E552A1D5}"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F7CE8CF3-1A3E-4497-A9B3-E2C61B2832B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914400"/>
            <a:ext cx="7772400" cy="1143000"/>
          </a:xfrm>
        </p:spPr>
        <p:txBody>
          <a:bodyPr/>
          <a:lstStyle/>
          <a:p>
            <a:pPr eaLnBrk="1" hangingPunct="1"/>
            <a:r>
              <a:rPr lang="en-US" altLang="en-US" sz="4800" b="1" smtClean="0"/>
              <a:t>FEDERALISM</a:t>
            </a:r>
          </a:p>
        </p:txBody>
      </p:sp>
      <p:sp>
        <p:nvSpPr>
          <p:cNvPr id="2051" name="Rectangle 3"/>
          <p:cNvSpPr>
            <a:spLocks noGrp="1" noChangeArrowheads="1"/>
          </p:cNvSpPr>
          <p:nvPr>
            <p:ph type="subTitle" idx="1"/>
          </p:nvPr>
        </p:nvSpPr>
        <p:spPr>
          <a:xfrm>
            <a:off x="1371600" y="2514600"/>
            <a:ext cx="6477000" cy="3657600"/>
          </a:xfrm>
        </p:spPr>
        <p:txBody>
          <a:bodyPr/>
          <a:lstStyle/>
          <a:p>
            <a:pPr eaLnBrk="1" hangingPunct="1"/>
            <a:r>
              <a:rPr lang="en-US" altLang="en-US" sz="4800" smtClean="0"/>
              <a:t>Chapter 3</a:t>
            </a:r>
          </a:p>
          <a:p>
            <a:pPr eaLnBrk="1" hangingPunct="1"/>
            <a:r>
              <a:rPr lang="en-US" altLang="en-US" sz="4400" smtClean="0"/>
              <a:t>O’Connor and Sabato</a:t>
            </a:r>
          </a:p>
          <a:p>
            <a:pPr eaLnBrk="1" hangingPunct="1"/>
            <a:r>
              <a:rPr lang="en-US" altLang="en-US" sz="4400" u="sng" smtClean="0"/>
              <a:t>American Government: </a:t>
            </a:r>
          </a:p>
          <a:p>
            <a:pPr eaLnBrk="1" hangingPunct="1"/>
            <a:r>
              <a:rPr lang="en-US" altLang="en-US" sz="4400" u="sng" smtClean="0"/>
              <a:t>Continuity and Change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iterate type="lt">
                                    <p:tmPct val="100000"/>
                                  </p:iterate>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75" fill="hold"/>
                                        <p:tgtEl>
                                          <p:spTgt spid="3074"/>
                                        </p:tgtEl>
                                        <p:attrNameLst>
                                          <p:attrName>ppt_x</p:attrName>
                                        </p:attrNameLst>
                                      </p:cBhvr>
                                      <p:tavLst>
                                        <p:tav tm="0">
                                          <p:val>
                                            <p:strVal val="#ppt_x"/>
                                          </p:val>
                                        </p:tav>
                                        <p:tav tm="100000">
                                          <p:val>
                                            <p:strVal val="#ppt_x"/>
                                          </p:val>
                                        </p:tav>
                                      </p:tavLst>
                                    </p:anim>
                                    <p:anim calcmode="lin" valueType="num">
                                      <p:cBhvr additive="base">
                                        <p:cTn id="8" dur="75" fill="hold"/>
                                        <p:tgtEl>
                                          <p:spTgt spid="307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 within the states: local government</a:t>
            </a:r>
            <a:endParaRPr lang="en-US" dirty="0"/>
          </a:p>
        </p:txBody>
      </p:sp>
      <p:sp>
        <p:nvSpPr>
          <p:cNvPr id="3" name="Content Placeholder 2"/>
          <p:cNvSpPr>
            <a:spLocks noGrp="1"/>
          </p:cNvSpPr>
          <p:nvPr>
            <p:ph idx="1"/>
          </p:nvPr>
        </p:nvSpPr>
        <p:spPr/>
        <p:txBody>
          <a:bodyPr/>
          <a:lstStyle/>
          <a:p>
            <a:r>
              <a:rPr lang="en-US" dirty="0" smtClean="0"/>
              <a:t>Local government authority is granted through state governments, which establish or charter administration subdivisions to execute the local duties.</a:t>
            </a:r>
            <a:endParaRPr lang="en-US" dirty="0"/>
          </a:p>
        </p:txBody>
      </p:sp>
    </p:spTree>
    <p:extLst>
      <p:ext uri="{BB962C8B-B14F-4D97-AF65-F5344CB8AC3E}">
        <p14:creationId xmlns:p14="http://schemas.microsoft.com/office/powerpoint/2010/main" val="526129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228600"/>
            <a:ext cx="7772400" cy="1143000"/>
          </a:xfrm>
        </p:spPr>
        <p:txBody>
          <a:bodyPr/>
          <a:lstStyle/>
          <a:p>
            <a:pPr eaLnBrk="1" hangingPunct="1"/>
            <a:r>
              <a:rPr lang="en-US" altLang="en-US" b="1" i="1" smtClean="0"/>
              <a:t>Article I, Section 8</a:t>
            </a:r>
          </a:p>
        </p:txBody>
      </p:sp>
      <p:sp>
        <p:nvSpPr>
          <p:cNvPr id="10243" name="Rectangle 3"/>
          <p:cNvSpPr>
            <a:spLocks noGrp="1" noChangeArrowheads="1"/>
          </p:cNvSpPr>
          <p:nvPr>
            <p:ph type="body" idx="1"/>
          </p:nvPr>
        </p:nvSpPr>
        <p:spPr>
          <a:xfrm>
            <a:off x="228600" y="1600200"/>
            <a:ext cx="8610600" cy="4648200"/>
          </a:xfrm>
        </p:spPr>
        <p:txBody>
          <a:bodyPr/>
          <a:lstStyle/>
          <a:p>
            <a:pPr eaLnBrk="1" hangingPunct="1">
              <a:buFontTx/>
              <a:buNone/>
            </a:pPr>
            <a:r>
              <a:rPr lang="en-US" altLang="en-US" smtClean="0"/>
              <a:t>The enumerated powers of the central government consist of the power to:</a:t>
            </a:r>
          </a:p>
          <a:p>
            <a:pPr lvl="2" eaLnBrk="1" hangingPunct="1"/>
            <a:r>
              <a:rPr lang="en-US" altLang="en-US" sz="2800" smtClean="0"/>
              <a:t>lay and collect taxes, duties, and imposts</a:t>
            </a:r>
          </a:p>
          <a:p>
            <a:pPr lvl="2" eaLnBrk="1" hangingPunct="1"/>
            <a:r>
              <a:rPr lang="en-US" altLang="en-US" sz="2800" smtClean="0"/>
              <a:t>provide for the common defense and general welfare of the United States</a:t>
            </a:r>
          </a:p>
          <a:p>
            <a:pPr lvl="2" eaLnBrk="1" hangingPunct="1"/>
            <a:r>
              <a:rPr lang="en-US" altLang="en-US" sz="2800" smtClean="0"/>
              <a:t>regulate commerce with foreign nations, and among the states, and with Indian tribes</a:t>
            </a:r>
          </a:p>
          <a:p>
            <a:pPr lvl="2" eaLnBrk="1" hangingPunct="1"/>
            <a:r>
              <a:rPr lang="en-US" altLang="en-US" sz="2800" smtClean="0"/>
              <a:t>coin money and regulate the value thereof</a:t>
            </a:r>
          </a:p>
          <a:p>
            <a:pPr lvl="2" eaLnBrk="1" hangingPunct="1"/>
            <a:r>
              <a:rPr lang="en-US" altLang="en-US" sz="2800" smtClean="0"/>
              <a:t>declare war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3"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457200"/>
            <a:ext cx="7772400" cy="1143000"/>
          </a:xfrm>
        </p:spPr>
        <p:txBody>
          <a:bodyPr/>
          <a:lstStyle/>
          <a:p>
            <a:pPr eaLnBrk="1" hangingPunct="1"/>
            <a:r>
              <a:rPr lang="en-US" altLang="en-US" sz="4800" smtClean="0"/>
              <a:t>Implied Powers</a:t>
            </a:r>
          </a:p>
        </p:txBody>
      </p:sp>
      <p:sp>
        <p:nvSpPr>
          <p:cNvPr id="12291" name="Rectangle 3"/>
          <p:cNvSpPr>
            <a:spLocks noGrp="1" noChangeArrowheads="1"/>
          </p:cNvSpPr>
          <p:nvPr>
            <p:ph type="body" idx="1"/>
          </p:nvPr>
        </p:nvSpPr>
        <p:spPr>
          <a:xfrm>
            <a:off x="457200" y="1752600"/>
            <a:ext cx="8153400" cy="4648200"/>
          </a:xfrm>
        </p:spPr>
        <p:txBody>
          <a:bodyPr/>
          <a:lstStyle/>
          <a:p>
            <a:pPr eaLnBrk="1" hangingPunct="1"/>
            <a:r>
              <a:rPr lang="en-US" altLang="en-US" sz="3600" smtClean="0"/>
              <a:t>The central government may make all laws which shall be </a:t>
            </a:r>
            <a:r>
              <a:rPr lang="en-US" altLang="en-US" sz="3600" i="1" u="sng" smtClean="0"/>
              <a:t>necessary and proper</a:t>
            </a:r>
            <a:r>
              <a:rPr lang="en-US" altLang="en-US" sz="3600" smtClean="0"/>
              <a:t> for carrying into execution the enumerated powers.</a:t>
            </a:r>
          </a:p>
          <a:p>
            <a:pPr eaLnBrk="1" hangingPunct="1"/>
            <a:r>
              <a:rPr lang="en-US" altLang="en-US" sz="3600" smtClean="0"/>
              <a:t>The </a:t>
            </a:r>
            <a:r>
              <a:rPr lang="en-US" altLang="en-US" sz="3600" i="1" smtClean="0"/>
              <a:t>necessary and proper</a:t>
            </a:r>
            <a:r>
              <a:rPr lang="en-US" altLang="en-US" sz="3600" smtClean="0"/>
              <a:t> clause has often been used to expand the powers of the national government.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228600"/>
            <a:ext cx="7772400" cy="914400"/>
          </a:xfrm>
        </p:spPr>
        <p:txBody>
          <a:bodyPr/>
          <a:lstStyle/>
          <a:p>
            <a:pPr eaLnBrk="1" hangingPunct="1"/>
            <a:r>
              <a:rPr lang="en-US" altLang="en-US" sz="4800" smtClean="0"/>
              <a:t>State Powers</a:t>
            </a:r>
          </a:p>
        </p:txBody>
      </p:sp>
      <p:sp>
        <p:nvSpPr>
          <p:cNvPr id="13315" name="Rectangle 3"/>
          <p:cNvSpPr>
            <a:spLocks noGrp="1" noChangeArrowheads="1"/>
          </p:cNvSpPr>
          <p:nvPr>
            <p:ph type="body" idx="1"/>
          </p:nvPr>
        </p:nvSpPr>
        <p:spPr>
          <a:xfrm>
            <a:off x="304800" y="1295400"/>
            <a:ext cx="8534400" cy="5181600"/>
          </a:xfrm>
        </p:spPr>
        <p:txBody>
          <a:bodyPr/>
          <a:lstStyle/>
          <a:p>
            <a:pPr eaLnBrk="1" hangingPunct="1">
              <a:lnSpc>
                <a:spcPct val="90000"/>
              </a:lnSpc>
            </a:pPr>
            <a:r>
              <a:rPr lang="en-US" altLang="en-US" smtClean="0"/>
              <a:t>Most of State powers come from the Tenth Amendment that says: "The powers not delegated to the United States by the Constitution, nor prohibited by it to the States, are reserved to the States respectively, or to the people." </a:t>
            </a:r>
          </a:p>
          <a:p>
            <a:pPr eaLnBrk="1" hangingPunct="1">
              <a:lnSpc>
                <a:spcPct val="90000"/>
              </a:lnSpc>
            </a:pPr>
            <a:r>
              <a:rPr lang="en-US" altLang="en-US" smtClean="0"/>
              <a:t>These are often referred to as reserve or police powers. States also have some powers that the central government also wields called concurrent powers such as the right to tax, borrow money, establish courts, and make and enforce laws.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81000"/>
            <a:ext cx="7772400" cy="990600"/>
          </a:xfrm>
        </p:spPr>
        <p:txBody>
          <a:bodyPr/>
          <a:lstStyle/>
          <a:p>
            <a:pPr eaLnBrk="1" hangingPunct="1"/>
            <a:r>
              <a:rPr lang="en-US" altLang="en-US" b="1" smtClean="0"/>
              <a:t>Denied Powers</a:t>
            </a:r>
          </a:p>
        </p:txBody>
      </p:sp>
      <p:sp>
        <p:nvSpPr>
          <p:cNvPr id="14339" name="Rectangle 3"/>
          <p:cNvSpPr>
            <a:spLocks noGrp="1" noChangeArrowheads="1"/>
          </p:cNvSpPr>
          <p:nvPr>
            <p:ph type="body" idx="1"/>
          </p:nvPr>
        </p:nvSpPr>
        <p:spPr>
          <a:xfrm>
            <a:off x="457200" y="1752600"/>
            <a:ext cx="8305800" cy="4800600"/>
          </a:xfrm>
        </p:spPr>
        <p:txBody>
          <a:bodyPr/>
          <a:lstStyle/>
          <a:p>
            <a:pPr eaLnBrk="1" hangingPunct="1">
              <a:lnSpc>
                <a:spcPct val="90000"/>
              </a:lnSpc>
            </a:pPr>
            <a:r>
              <a:rPr lang="en-US" altLang="en-US" sz="3600" smtClean="0"/>
              <a:t>Article I, section 9 lays out powers denied to the central government.</a:t>
            </a:r>
          </a:p>
          <a:p>
            <a:pPr lvl="1" eaLnBrk="1" hangingPunct="1">
              <a:lnSpc>
                <a:spcPct val="90000"/>
              </a:lnSpc>
            </a:pPr>
            <a:r>
              <a:rPr lang="en-US" altLang="en-US" sz="3600" smtClean="0"/>
              <a:t>For example: give preference to ports of one state over another</a:t>
            </a:r>
          </a:p>
          <a:p>
            <a:pPr eaLnBrk="1" hangingPunct="1">
              <a:lnSpc>
                <a:spcPct val="90000"/>
              </a:lnSpc>
            </a:pPr>
            <a:r>
              <a:rPr lang="en-US" altLang="en-US" sz="3600" smtClean="0"/>
              <a:t>Article I, section 10 lays out the powers denied to the states.</a:t>
            </a:r>
          </a:p>
          <a:p>
            <a:pPr lvl="1" eaLnBrk="1" hangingPunct="1">
              <a:lnSpc>
                <a:spcPct val="90000"/>
              </a:lnSpc>
            </a:pPr>
            <a:r>
              <a:rPr lang="en-US" altLang="en-US" sz="3600" smtClean="0"/>
              <a:t>For example: enter into treaties, alliances, or confederations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anim calcmode="lin" valueType="num">
                                      <p:cBhvr additive="base">
                                        <p:cTn id="11"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 calcmode="lin" valueType="num">
                                      <p:cBhvr additive="base">
                                        <p:cTn id="17"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4339">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4339">
                                            <p:txEl>
                                              <p:pRg st="3" end="3"/>
                                            </p:txEl>
                                          </p:spTgt>
                                        </p:tgtEl>
                                        <p:attrNameLst>
                                          <p:attrName>style.visibility</p:attrName>
                                        </p:attrNameLst>
                                      </p:cBhvr>
                                      <p:to>
                                        <p:strVal val="visible"/>
                                      </p:to>
                                    </p:set>
                                    <p:anim calcmode="lin" valueType="num">
                                      <p:cBhvr additive="base">
                                        <p:cTn id="21"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433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04800"/>
            <a:ext cx="7772400" cy="1143000"/>
          </a:xfrm>
        </p:spPr>
        <p:txBody>
          <a:bodyPr/>
          <a:lstStyle/>
          <a:p>
            <a:pPr eaLnBrk="1" hangingPunct="1"/>
            <a:r>
              <a:rPr lang="en-US" altLang="en-US" b="1" smtClean="0"/>
              <a:t>Relations among the States</a:t>
            </a:r>
          </a:p>
        </p:txBody>
      </p:sp>
      <p:sp>
        <p:nvSpPr>
          <p:cNvPr id="15363" name="Rectangle 3"/>
          <p:cNvSpPr>
            <a:spLocks noGrp="1" noChangeArrowheads="1"/>
          </p:cNvSpPr>
          <p:nvPr>
            <p:ph type="body" idx="1"/>
          </p:nvPr>
        </p:nvSpPr>
        <p:spPr>
          <a:xfrm>
            <a:off x="381000" y="1752600"/>
            <a:ext cx="8305800" cy="4648200"/>
          </a:xfrm>
        </p:spPr>
        <p:txBody>
          <a:bodyPr/>
          <a:lstStyle/>
          <a:p>
            <a:pPr eaLnBrk="1" hangingPunct="1"/>
            <a:r>
              <a:rPr lang="en-US" altLang="en-US" sz="3600" smtClean="0"/>
              <a:t>The Framers wanted a single country, not thirteen squabbling semi-countries.</a:t>
            </a:r>
          </a:p>
          <a:p>
            <a:pPr eaLnBrk="1" hangingPunct="1"/>
            <a:r>
              <a:rPr lang="en-US" altLang="en-US" sz="3600" smtClean="0"/>
              <a:t>Article IV requires states to give “full faith and credit” to each others’ laws. </a:t>
            </a:r>
          </a:p>
          <a:p>
            <a:pPr eaLnBrk="1" hangingPunct="1"/>
            <a:r>
              <a:rPr lang="en-US" altLang="en-US" sz="3600" smtClean="0"/>
              <a:t>States are also required to extradite criminals if asked by another state.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Grp="1" noChangeArrowheads="1"/>
          </p:cNvSpPr>
          <p:nvPr>
            <p:ph type="title"/>
          </p:nvPr>
        </p:nvSpPr>
        <p:spPr/>
        <p:txBody>
          <a:bodyPr/>
          <a:lstStyle/>
          <a:p>
            <a:pPr eaLnBrk="1" hangingPunct="1"/>
            <a:endParaRPr lang="en-US" altLang="en-US" smtClean="0"/>
          </a:p>
        </p:txBody>
      </p:sp>
      <p:pic>
        <p:nvPicPr>
          <p:cNvPr id="12291" name="Picture 4" descr="tab031"/>
          <p:cNvPicPr>
            <a:picLocks noGrp="1" noChangeAspect="1" noChangeArrowheads="1"/>
          </p:cNvPicPr>
          <p:nvPr>
            <p:ph idx="1"/>
          </p:nvPr>
        </p:nvPicPr>
        <p:blipFill>
          <a:blip r:embed="rId2" cstate="print"/>
          <a:srcRect/>
          <a:stretch>
            <a:fillRect/>
          </a:stretch>
        </p:blipFill>
        <p:spPr>
          <a:xfrm>
            <a:off x="228600" y="895350"/>
            <a:ext cx="8763000" cy="4819650"/>
          </a:xfr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1143000"/>
          </a:xfrm>
        </p:spPr>
        <p:txBody>
          <a:bodyPr/>
          <a:lstStyle/>
          <a:p>
            <a:pPr marL="838200" indent="-838200" eaLnBrk="1" hangingPunct="1">
              <a:buFontTx/>
              <a:buAutoNum type="arabicPeriod" startAt="3"/>
            </a:pPr>
            <a:r>
              <a:rPr lang="en-US" altLang="en-US" b="1" dirty="0" smtClean="0"/>
              <a:t>Federalism and the Marshall Court</a:t>
            </a:r>
            <a:endParaRPr lang="en-US" altLang="en-US" b="1" dirty="0" smtClean="0"/>
          </a:p>
        </p:txBody>
      </p:sp>
      <p:sp>
        <p:nvSpPr>
          <p:cNvPr id="7171" name="Rectangle 3"/>
          <p:cNvSpPr>
            <a:spLocks noGrp="1" noChangeArrowheads="1"/>
          </p:cNvSpPr>
          <p:nvPr>
            <p:ph type="body" idx="1"/>
          </p:nvPr>
        </p:nvSpPr>
        <p:spPr>
          <a:xfrm>
            <a:off x="381000" y="1828800"/>
            <a:ext cx="8458200" cy="4648200"/>
          </a:xfrm>
        </p:spPr>
        <p:txBody>
          <a:bodyPr/>
          <a:lstStyle/>
          <a:p>
            <a:pPr eaLnBrk="1" hangingPunct="1"/>
            <a:r>
              <a:rPr lang="en-US" altLang="en-US" dirty="0" smtClean="0"/>
              <a:t>The allocation of powers in our federal system has changed dramatically over the years. </a:t>
            </a:r>
          </a:p>
          <a:p>
            <a:pPr eaLnBrk="1" hangingPunct="1"/>
            <a:r>
              <a:rPr lang="en-US" altLang="en-US" dirty="0" smtClean="0"/>
              <a:t>The Supreme Court in its role as interpreter of constitution has been a major player in the redefinition of our Federal system.</a:t>
            </a:r>
          </a:p>
          <a:p>
            <a:pPr lvl="1" eaLnBrk="1" hangingPunct="1"/>
            <a:r>
              <a:rPr lang="en-US" altLang="en-US" b="1" i="1" dirty="0" smtClean="0"/>
              <a:t>McCulloch v. Maryland</a:t>
            </a:r>
            <a:r>
              <a:rPr lang="en-US" altLang="en-US" b="1" dirty="0" smtClean="0"/>
              <a:t> (1819)</a:t>
            </a:r>
          </a:p>
          <a:p>
            <a:pPr lvl="1" eaLnBrk="1" hangingPunct="1"/>
            <a:r>
              <a:rPr lang="en-US" altLang="en-US" b="1" i="1" dirty="0" smtClean="0"/>
              <a:t>Gibbons v. Ogden</a:t>
            </a:r>
            <a:r>
              <a:rPr lang="en-US" altLang="en-US" b="1" dirty="0" smtClean="0"/>
              <a:t> (1824)</a:t>
            </a:r>
          </a:p>
          <a:p>
            <a:pPr lvl="1" eaLnBrk="1" hangingPunct="1"/>
            <a:r>
              <a:rPr lang="en-US" altLang="en-US" b="1" i="1" dirty="0" smtClean="0"/>
              <a:t>Dred Scott v. </a:t>
            </a:r>
            <a:r>
              <a:rPr lang="en-US" altLang="en-US" b="1" i="1" dirty="0" err="1" smtClean="0"/>
              <a:t>Sandford</a:t>
            </a:r>
            <a:r>
              <a:rPr lang="en-US" altLang="en-US" b="1" dirty="0" smtClean="0"/>
              <a:t> (1857)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 calcmode="lin" valueType="num">
                                      <p:cBhvr additive="base">
                                        <p:cTn id="17"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171">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7171">
                                            <p:txEl>
                                              <p:pRg st="3" end="3"/>
                                            </p:txEl>
                                          </p:spTgt>
                                        </p:tgtEl>
                                        <p:attrNameLst>
                                          <p:attrName>style.visibility</p:attrName>
                                        </p:attrNameLst>
                                      </p:cBhvr>
                                      <p:to>
                                        <p:strVal val="visible"/>
                                      </p:to>
                                    </p:set>
                                    <p:anim calcmode="lin" valueType="num">
                                      <p:cBhvr additive="base">
                                        <p:cTn id="21"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7171">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anim calcmode="lin" valueType="num">
                                      <p:cBhvr additive="base">
                                        <p:cTn id="25"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228600"/>
            <a:ext cx="7772400" cy="1143000"/>
          </a:xfrm>
        </p:spPr>
        <p:txBody>
          <a:bodyPr/>
          <a:lstStyle/>
          <a:p>
            <a:pPr eaLnBrk="1" hangingPunct="1"/>
            <a:r>
              <a:rPr lang="en-US" altLang="en-US" sz="4800" b="1" i="1" smtClean="0"/>
              <a:t>McCulloch v. Maryland</a:t>
            </a:r>
            <a:r>
              <a:rPr lang="en-US" altLang="en-US" sz="4800" b="1" smtClean="0"/>
              <a:t> </a:t>
            </a:r>
            <a:r>
              <a:rPr lang="en-US" altLang="en-US" sz="3200" b="1" smtClean="0"/>
              <a:t>(1819)</a:t>
            </a:r>
          </a:p>
        </p:txBody>
      </p:sp>
      <p:sp>
        <p:nvSpPr>
          <p:cNvPr id="16387" name="Rectangle 3"/>
          <p:cNvSpPr>
            <a:spLocks noGrp="1" noChangeArrowheads="1"/>
          </p:cNvSpPr>
          <p:nvPr>
            <p:ph type="body" idx="1"/>
          </p:nvPr>
        </p:nvSpPr>
        <p:spPr>
          <a:xfrm>
            <a:off x="381000" y="1524000"/>
            <a:ext cx="8382000" cy="5029200"/>
          </a:xfrm>
        </p:spPr>
        <p:txBody>
          <a:bodyPr/>
          <a:lstStyle/>
          <a:p>
            <a:pPr eaLnBrk="1" hangingPunct="1"/>
            <a:r>
              <a:rPr lang="en-US" altLang="en-US" sz="2800" i="1" dirty="0" smtClean="0"/>
              <a:t>McCulloch </a:t>
            </a:r>
            <a:r>
              <a:rPr lang="en-US" altLang="en-US" sz="2800" dirty="0" smtClean="0"/>
              <a:t>was the first major decision by the Supreme Court under Chief Justice John Marshall about the relationship between the states and the national government.</a:t>
            </a:r>
          </a:p>
          <a:p>
            <a:pPr eaLnBrk="1" hangingPunct="1"/>
            <a:r>
              <a:rPr lang="en-US" altLang="en-US" sz="2800" dirty="0" smtClean="0"/>
              <a:t>The Court upheld the power of the national government and denied the right of a state to tax </a:t>
            </a:r>
            <a:r>
              <a:rPr lang="en-US" altLang="en-US" sz="2800" dirty="0" smtClean="0"/>
              <a:t>a federal </a:t>
            </a:r>
            <a:r>
              <a:rPr lang="en-US" altLang="en-US" sz="2800" dirty="0" smtClean="0"/>
              <a:t>bank.</a:t>
            </a:r>
          </a:p>
          <a:p>
            <a:pPr eaLnBrk="1" hangingPunct="1"/>
            <a:r>
              <a:rPr lang="en-US" altLang="en-US" sz="2800" dirty="0" smtClean="0"/>
              <a:t>The Court’s broad interpretation of the </a:t>
            </a:r>
            <a:r>
              <a:rPr lang="en-US" altLang="en-US" sz="2800" i="1" u="sng" dirty="0" smtClean="0"/>
              <a:t>necessary and proper clause</a:t>
            </a:r>
            <a:r>
              <a:rPr lang="en-US" altLang="en-US" sz="2800" dirty="0" smtClean="0"/>
              <a:t> paved the way for later rulings upholding expansive federal powers.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09600" y="457200"/>
            <a:ext cx="7848600" cy="990600"/>
          </a:xfrm>
        </p:spPr>
        <p:txBody>
          <a:bodyPr/>
          <a:lstStyle/>
          <a:p>
            <a:pPr eaLnBrk="1" hangingPunct="1"/>
            <a:r>
              <a:rPr lang="en-US" altLang="en-US" sz="6000" smtClean="0"/>
              <a:t>Federalism</a:t>
            </a:r>
          </a:p>
        </p:txBody>
      </p:sp>
      <p:sp>
        <p:nvSpPr>
          <p:cNvPr id="4099" name="Rectangle 3"/>
          <p:cNvSpPr>
            <a:spLocks noGrp="1" noChangeArrowheads="1"/>
          </p:cNvSpPr>
          <p:nvPr>
            <p:ph type="body" idx="1"/>
          </p:nvPr>
        </p:nvSpPr>
        <p:spPr>
          <a:xfrm>
            <a:off x="381000" y="1828800"/>
            <a:ext cx="8229600" cy="4572000"/>
          </a:xfrm>
        </p:spPr>
        <p:txBody>
          <a:bodyPr/>
          <a:lstStyle/>
          <a:p>
            <a:pPr marL="609600" indent="-609600" eaLnBrk="1" hangingPunct="1">
              <a:buFontTx/>
              <a:buNone/>
            </a:pPr>
            <a:r>
              <a:rPr lang="en-US" altLang="en-US" sz="3600" dirty="0" smtClean="0"/>
              <a:t>In this chapter we will cover…</a:t>
            </a:r>
          </a:p>
          <a:p>
            <a:pPr marL="990600" lvl="1" indent="-533400" eaLnBrk="1" hangingPunct="1">
              <a:buFontTx/>
              <a:buAutoNum type="arabicPeriod"/>
            </a:pPr>
            <a:r>
              <a:rPr lang="en-US" altLang="en-US" sz="3200" dirty="0" smtClean="0"/>
              <a:t>The Roots of the Federal System</a:t>
            </a:r>
          </a:p>
          <a:p>
            <a:pPr marL="990600" lvl="1" indent="-533400" eaLnBrk="1" hangingPunct="1">
              <a:buFontTx/>
              <a:buAutoNum type="arabicPeriod"/>
            </a:pPr>
            <a:r>
              <a:rPr lang="en-US" altLang="en-US" sz="3200" dirty="0" smtClean="0"/>
              <a:t>Federalism and the Marshall Court</a:t>
            </a:r>
            <a:endParaRPr lang="en-US" altLang="en-US" sz="3200" dirty="0" smtClean="0"/>
          </a:p>
          <a:p>
            <a:pPr marL="990600" lvl="1" indent="-533400" eaLnBrk="1" hangingPunct="1">
              <a:buFontTx/>
              <a:buAutoNum type="arabicPeriod"/>
            </a:pPr>
            <a:r>
              <a:rPr lang="en-US" altLang="en-US" sz="3200" dirty="0" smtClean="0"/>
              <a:t>Dual Federalism—Taney Court, Slavery, Civil War</a:t>
            </a:r>
            <a:endParaRPr lang="en-US" altLang="en-US" sz="3200" dirty="0" smtClean="0"/>
          </a:p>
          <a:p>
            <a:pPr marL="990600" lvl="1" indent="-533400" eaLnBrk="1" hangingPunct="1">
              <a:buFontTx/>
              <a:buAutoNum type="arabicPeriod"/>
            </a:pPr>
            <a:r>
              <a:rPr lang="en-US" altLang="en-US" sz="3200" dirty="0" smtClean="0"/>
              <a:t>Cooperative Federalism: New Deal and Growth of Government</a:t>
            </a:r>
          </a:p>
          <a:p>
            <a:pPr marL="990600" lvl="1" indent="-533400" eaLnBrk="1" hangingPunct="1">
              <a:buFontTx/>
              <a:buAutoNum type="arabicPeriod"/>
            </a:pPr>
            <a:r>
              <a:rPr lang="en-US" altLang="en-US" sz="3200" dirty="0" smtClean="0"/>
              <a:t>New Federalism: Power to the States</a:t>
            </a:r>
            <a:endParaRPr lang="en-US" alt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04800"/>
            <a:ext cx="7772400" cy="838200"/>
          </a:xfrm>
        </p:spPr>
        <p:txBody>
          <a:bodyPr/>
          <a:lstStyle/>
          <a:p>
            <a:pPr eaLnBrk="1" hangingPunct="1"/>
            <a:r>
              <a:rPr lang="en-US" altLang="en-US" sz="4800" b="1" i="1" smtClean="0"/>
              <a:t>Gibbons v. Ogden</a:t>
            </a:r>
            <a:r>
              <a:rPr lang="en-US" altLang="en-US" sz="4800" b="1" smtClean="0"/>
              <a:t> </a:t>
            </a:r>
            <a:r>
              <a:rPr lang="en-US" altLang="en-US" sz="3200" b="1" smtClean="0"/>
              <a:t>(1824)</a:t>
            </a:r>
          </a:p>
        </p:txBody>
      </p:sp>
      <p:sp>
        <p:nvSpPr>
          <p:cNvPr id="17411" name="Rectangle 3"/>
          <p:cNvSpPr>
            <a:spLocks noGrp="1" noChangeArrowheads="1"/>
          </p:cNvSpPr>
          <p:nvPr>
            <p:ph type="body" idx="1"/>
          </p:nvPr>
        </p:nvSpPr>
        <p:spPr>
          <a:xfrm>
            <a:off x="304800" y="1295400"/>
            <a:ext cx="8458200" cy="5257800"/>
          </a:xfrm>
        </p:spPr>
        <p:txBody>
          <a:bodyPr/>
          <a:lstStyle/>
          <a:p>
            <a:pPr eaLnBrk="1" hangingPunct="1">
              <a:lnSpc>
                <a:spcPct val="90000"/>
              </a:lnSpc>
            </a:pPr>
            <a:r>
              <a:rPr lang="en-US" altLang="en-US" sz="2800" dirty="0" smtClean="0"/>
              <a:t>The </a:t>
            </a:r>
            <a:r>
              <a:rPr lang="en-US" altLang="en-US" sz="2800" i="1" dirty="0" smtClean="0"/>
              <a:t>Gibbons </a:t>
            </a:r>
            <a:r>
              <a:rPr lang="en-US" altLang="en-US" sz="2800" dirty="0" smtClean="0"/>
              <a:t>case centered on the conflict between the states and the powers of Congress</a:t>
            </a:r>
            <a:r>
              <a:rPr lang="en-US" altLang="en-US" sz="2800" dirty="0" smtClean="0"/>
              <a:t>. The Court ruled in favor of a broad interpretation of federal power</a:t>
            </a:r>
            <a:endParaRPr lang="en-US" altLang="en-US" sz="2800" dirty="0" smtClean="0"/>
          </a:p>
          <a:p>
            <a:pPr eaLnBrk="1" hangingPunct="1">
              <a:lnSpc>
                <a:spcPct val="90000"/>
              </a:lnSpc>
            </a:pPr>
            <a:r>
              <a:rPr lang="en-US" altLang="en-US" sz="2800" dirty="0" smtClean="0"/>
              <a:t>Could New York grant a monopoly concession on the navigation of the Hudson River?  The Hudson River forms part of the border between New York and New Jersey and the U.S. Congress also licensed a ship to sail the Hudson.</a:t>
            </a:r>
          </a:p>
          <a:p>
            <a:pPr eaLnBrk="1" hangingPunct="1">
              <a:lnSpc>
                <a:spcPct val="90000"/>
              </a:lnSpc>
            </a:pPr>
            <a:r>
              <a:rPr lang="en-US" altLang="en-US" sz="2800" dirty="0" smtClean="0"/>
              <a:t>The main constitutional question in </a:t>
            </a:r>
            <a:r>
              <a:rPr lang="en-US" altLang="en-US" sz="2800" i="1" dirty="0" smtClean="0"/>
              <a:t>Gibbons </a:t>
            </a:r>
            <a:r>
              <a:rPr lang="en-US" altLang="en-US" sz="2800" dirty="0" smtClean="0"/>
              <a:t>was about the scope of Congress' authority under the Commerce Clause. </a:t>
            </a:r>
          </a:p>
          <a:p>
            <a:pPr eaLnBrk="1" hangingPunct="1">
              <a:lnSpc>
                <a:spcPct val="90000"/>
              </a:lnSpc>
            </a:pPr>
            <a:r>
              <a:rPr lang="en-US" altLang="en-US" sz="2800" dirty="0" smtClean="0"/>
              <a:t>In </a:t>
            </a:r>
            <a:r>
              <a:rPr lang="en-US" altLang="en-US" sz="2800" i="1" dirty="0" smtClean="0"/>
              <a:t>Gibbon</a:t>
            </a:r>
            <a:r>
              <a:rPr lang="en-US" altLang="en-US" sz="2800" dirty="0" smtClean="0"/>
              <a:t>s, the Court upheld broad congressional power over interstate commerce.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 Federalism: The Taney Court, Slavery and the Civil War</a:t>
            </a:r>
            <a:endParaRPr lang="en-US" dirty="0"/>
          </a:p>
        </p:txBody>
      </p:sp>
      <p:sp>
        <p:nvSpPr>
          <p:cNvPr id="3" name="Content Placeholder 2"/>
          <p:cNvSpPr>
            <a:spLocks noGrp="1"/>
          </p:cNvSpPr>
          <p:nvPr>
            <p:ph idx="1"/>
          </p:nvPr>
        </p:nvSpPr>
        <p:spPr/>
        <p:txBody>
          <a:bodyPr/>
          <a:lstStyle/>
          <a:p>
            <a:r>
              <a:rPr lang="en-US" dirty="0" smtClean="0"/>
              <a:t>Marshall’s successor, Roger Taney, Chief Justice of the Supreme Court, articulated the notions of concurrent power and dual federalism.</a:t>
            </a:r>
          </a:p>
          <a:p>
            <a:r>
              <a:rPr lang="en-US" dirty="0" smtClean="0"/>
              <a:t>Dual federalism posits having separated and equally powerful state and national governments is the best arrangement.</a:t>
            </a:r>
            <a:endParaRPr lang="en-US" dirty="0"/>
          </a:p>
        </p:txBody>
      </p:sp>
    </p:spTree>
    <p:extLst>
      <p:ext uri="{BB962C8B-B14F-4D97-AF65-F5344CB8AC3E}">
        <p14:creationId xmlns:p14="http://schemas.microsoft.com/office/powerpoint/2010/main" val="3834866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914400"/>
          </a:xfrm>
        </p:spPr>
        <p:txBody>
          <a:bodyPr/>
          <a:lstStyle/>
          <a:p>
            <a:pPr eaLnBrk="1" hangingPunct="1"/>
            <a:r>
              <a:rPr lang="en-US" altLang="en-US" sz="4800" b="1" i="1" smtClean="0"/>
              <a:t>Dred Scott v. Sandford</a:t>
            </a:r>
            <a:r>
              <a:rPr lang="en-US" altLang="en-US" sz="4800" b="1" smtClean="0"/>
              <a:t> </a:t>
            </a:r>
            <a:r>
              <a:rPr lang="en-US" altLang="en-US" sz="3200" b="1" smtClean="0"/>
              <a:t>(1857)</a:t>
            </a:r>
          </a:p>
        </p:txBody>
      </p:sp>
      <p:sp>
        <p:nvSpPr>
          <p:cNvPr id="18435" name="Rectangle 3"/>
          <p:cNvSpPr>
            <a:spLocks noGrp="1" noChangeArrowheads="1"/>
          </p:cNvSpPr>
          <p:nvPr>
            <p:ph type="body" idx="1"/>
          </p:nvPr>
        </p:nvSpPr>
        <p:spPr>
          <a:xfrm>
            <a:off x="381000" y="1371600"/>
            <a:ext cx="8458200" cy="5181600"/>
          </a:xfrm>
        </p:spPr>
        <p:txBody>
          <a:bodyPr/>
          <a:lstStyle/>
          <a:p>
            <a:pPr eaLnBrk="1" hangingPunct="1"/>
            <a:r>
              <a:rPr lang="en-US" altLang="en-US" sz="2400" dirty="0" smtClean="0"/>
              <a:t>The Supreme Court articulated the idea of </a:t>
            </a:r>
            <a:r>
              <a:rPr lang="en-US" altLang="en-US" sz="2400" u="sng" dirty="0" smtClean="0"/>
              <a:t>concurrent powers</a:t>
            </a:r>
            <a:r>
              <a:rPr lang="en-US" altLang="en-US" sz="2400" dirty="0" smtClean="0"/>
              <a:t> and </a:t>
            </a:r>
            <a:r>
              <a:rPr lang="en-US" altLang="en-US" sz="2400" u="sng" dirty="0" smtClean="0"/>
              <a:t>dual federalism</a:t>
            </a:r>
            <a:r>
              <a:rPr lang="en-US" altLang="en-US" sz="2400" dirty="0" smtClean="0"/>
              <a:t> in which separate but equally powerful levels of government is preferable, and the national government should not exceed its </a:t>
            </a:r>
            <a:r>
              <a:rPr lang="en-US" altLang="en-US" sz="2400" i="1" dirty="0" smtClean="0"/>
              <a:t>enumerated powers</a:t>
            </a:r>
            <a:r>
              <a:rPr lang="en-US" altLang="en-US" sz="2400" dirty="0" smtClean="0"/>
              <a:t>.</a:t>
            </a:r>
          </a:p>
          <a:p>
            <a:pPr eaLnBrk="1" hangingPunct="1"/>
            <a:r>
              <a:rPr lang="en-US" altLang="en-US" sz="2400" dirty="0" smtClean="0"/>
              <a:t>The Taney Court held that Mr. </a:t>
            </a:r>
            <a:r>
              <a:rPr lang="en-US" altLang="en-US" sz="2400" dirty="0" smtClean="0"/>
              <a:t>Scott, a slave moved to the North, </a:t>
            </a:r>
            <a:r>
              <a:rPr lang="en-US" altLang="en-US" sz="2400" dirty="0" smtClean="0"/>
              <a:t>was </a:t>
            </a:r>
            <a:r>
              <a:rPr lang="en-US" altLang="en-US" sz="2400" u="sng" dirty="0" smtClean="0"/>
              <a:t>not</a:t>
            </a:r>
            <a:r>
              <a:rPr lang="en-US" altLang="en-US" sz="2400" dirty="0" smtClean="0"/>
              <a:t> a U.S. citizen and therefore not entitled to sue in federal court.</a:t>
            </a:r>
          </a:p>
          <a:p>
            <a:pPr eaLnBrk="1" hangingPunct="1"/>
            <a:r>
              <a:rPr lang="en-US" altLang="en-US" sz="2400" dirty="0" smtClean="0"/>
              <a:t> The case was dismissed and Scott remained a slave. </a:t>
            </a:r>
          </a:p>
          <a:p>
            <a:pPr eaLnBrk="1" hangingPunct="1"/>
            <a:r>
              <a:rPr lang="en-US" altLang="en-US" sz="2400" dirty="0" smtClean="0"/>
              <a:t>Taney further wrote that Congress had no power to abolish slavery in the territories and slaves were private property protected by the Constitution</a:t>
            </a:r>
            <a:r>
              <a:rPr lang="en-US" altLang="en-US" sz="2400" dirty="0" smtClean="0"/>
              <a:t>.</a:t>
            </a:r>
          </a:p>
          <a:p>
            <a:pPr eaLnBrk="1" hangingPunct="1"/>
            <a:r>
              <a:rPr lang="en-US" altLang="en-US" sz="2400" dirty="0" smtClean="0"/>
              <a:t>The case outraged Northern sentiments</a:t>
            </a:r>
            <a:endParaRPr lang="en-US" alt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8435">
                                            <p:txEl>
                                              <p:pRg st="4" end="4"/>
                                            </p:txEl>
                                          </p:spTgt>
                                        </p:tgtEl>
                                        <p:attrNameLst>
                                          <p:attrName>style.visibility</p:attrName>
                                        </p:attrNameLst>
                                      </p:cBhvr>
                                      <p:to>
                                        <p:strVal val="visible"/>
                                      </p:to>
                                    </p:set>
                                    <p:anim calcmode="lin" valueType="num">
                                      <p:cBhvr additive="base">
                                        <p:cTn id="31" dur="500" fill="hold"/>
                                        <p:tgtEl>
                                          <p:spTgt spid="1843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843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304800"/>
            <a:ext cx="7772400" cy="685800"/>
          </a:xfrm>
        </p:spPr>
        <p:txBody>
          <a:bodyPr/>
          <a:lstStyle/>
          <a:p>
            <a:pPr eaLnBrk="1" hangingPunct="1"/>
            <a:r>
              <a:rPr lang="en-US" altLang="en-US" b="1" smtClean="0"/>
              <a:t>The Civil War and Beyond</a:t>
            </a:r>
          </a:p>
        </p:txBody>
      </p:sp>
      <p:sp>
        <p:nvSpPr>
          <p:cNvPr id="19459" name="Rectangle 3"/>
          <p:cNvSpPr>
            <a:spLocks noGrp="1" noChangeArrowheads="1"/>
          </p:cNvSpPr>
          <p:nvPr>
            <p:ph type="body" idx="1"/>
          </p:nvPr>
        </p:nvSpPr>
        <p:spPr>
          <a:xfrm>
            <a:off x="304800" y="1371600"/>
            <a:ext cx="8458200" cy="5257800"/>
          </a:xfrm>
        </p:spPr>
        <p:txBody>
          <a:bodyPr/>
          <a:lstStyle/>
          <a:p>
            <a:pPr eaLnBrk="1" hangingPunct="1"/>
            <a:r>
              <a:rPr lang="en-US" altLang="en-US" sz="3600" smtClean="0"/>
              <a:t>Dual federalism remained the Supreme Court's framework for federalism even after the adoption of the Thirteenth, Fourteenth, and Fifteenth amendments.</a:t>
            </a:r>
          </a:p>
          <a:p>
            <a:pPr eaLnBrk="1" hangingPunct="1"/>
            <a:r>
              <a:rPr lang="en-US" altLang="en-US" sz="3600" smtClean="0"/>
              <a:t>Dual federalism finally ended in the 1930s, when the crisis of the Great Depression demanded powerful actions from the national government.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228600"/>
            <a:ext cx="8534400" cy="1371600"/>
          </a:xfrm>
        </p:spPr>
        <p:txBody>
          <a:bodyPr/>
          <a:lstStyle/>
          <a:p>
            <a:pPr eaLnBrk="1" hangingPunct="1"/>
            <a:r>
              <a:rPr lang="en-US" altLang="en-US" b="1" smtClean="0"/>
              <a:t>Cooperative Federalism</a:t>
            </a:r>
          </a:p>
        </p:txBody>
      </p:sp>
      <p:sp>
        <p:nvSpPr>
          <p:cNvPr id="20483" name="Rectangle 3"/>
          <p:cNvSpPr>
            <a:spLocks noGrp="1" noChangeArrowheads="1"/>
          </p:cNvSpPr>
          <p:nvPr>
            <p:ph type="body" idx="1"/>
          </p:nvPr>
        </p:nvSpPr>
        <p:spPr>
          <a:xfrm>
            <a:off x="152400" y="1371600"/>
            <a:ext cx="8839200" cy="4953000"/>
          </a:xfrm>
        </p:spPr>
        <p:txBody>
          <a:bodyPr/>
          <a:lstStyle/>
          <a:p>
            <a:pPr eaLnBrk="1" hangingPunct="1">
              <a:lnSpc>
                <a:spcPct val="90000"/>
              </a:lnSpc>
            </a:pPr>
            <a:r>
              <a:rPr lang="en-US" altLang="en-US" smtClean="0"/>
              <a:t>Prior to the 1930s, many scholars used the analogy of a layer cake to describe federalism. </a:t>
            </a:r>
          </a:p>
          <a:p>
            <a:pPr lvl="1" eaLnBrk="1" hangingPunct="1">
              <a:lnSpc>
                <a:spcPct val="90000"/>
              </a:lnSpc>
            </a:pPr>
            <a:r>
              <a:rPr lang="en-US" altLang="en-US" sz="2400" smtClean="0"/>
              <a:t>Each layer had clearly defined powers and responsibilities.</a:t>
            </a:r>
            <a:r>
              <a:rPr lang="en-US" altLang="en-US" smtClean="0"/>
              <a:t> </a:t>
            </a:r>
          </a:p>
          <a:p>
            <a:pPr eaLnBrk="1" hangingPunct="1">
              <a:lnSpc>
                <a:spcPct val="90000"/>
              </a:lnSpc>
            </a:pPr>
            <a:r>
              <a:rPr lang="en-US" altLang="en-US" smtClean="0"/>
              <a:t>After the New Deal, the analogy of a marble cake seemed more appropriate because the lines of authority were much more mixed.</a:t>
            </a:r>
          </a:p>
          <a:p>
            <a:pPr eaLnBrk="1" hangingPunct="1">
              <a:lnSpc>
                <a:spcPct val="90000"/>
              </a:lnSpc>
            </a:pPr>
            <a:r>
              <a:rPr lang="en-US" altLang="en-US" smtClean="0"/>
              <a:t>This marble cake federalism is often called </a:t>
            </a:r>
            <a:r>
              <a:rPr lang="en-US" altLang="en-US" b="1" i="1" u="sng" smtClean="0"/>
              <a:t>cooperative federalism</a:t>
            </a:r>
            <a:r>
              <a:rPr lang="en-US" altLang="en-US" smtClean="0"/>
              <a:t> and has a much more powerful national government. </a:t>
            </a:r>
          </a:p>
          <a:p>
            <a:pPr eaLnBrk="1" hangingPunct="1">
              <a:lnSpc>
                <a:spcPct val="90000"/>
              </a:lnSpc>
            </a:pPr>
            <a:r>
              <a:rPr lang="en-US" altLang="en-US" smtClean="0"/>
              <a:t>States have a cooperative role, as did many cities.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anim calcmode="lin" valueType="num">
                                      <p:cBhvr additive="base">
                                        <p:cTn id="11" dur="500" fill="hold"/>
                                        <p:tgtEl>
                                          <p:spTgt spid="2048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04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 calcmode="lin" valueType="num">
                                      <p:cBhvr additive="base">
                                        <p:cTn id="17"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04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0483">
                                            <p:txEl>
                                              <p:pRg st="3" end="3"/>
                                            </p:txEl>
                                          </p:spTgt>
                                        </p:tgtEl>
                                        <p:attrNameLst>
                                          <p:attrName>style.visibility</p:attrName>
                                        </p:attrNameLst>
                                      </p:cBhvr>
                                      <p:to>
                                        <p:strVal val="visible"/>
                                      </p:to>
                                    </p:set>
                                    <p:anim calcmode="lin" valueType="num">
                                      <p:cBhvr additive="base">
                                        <p:cTn id="23" dur="500" fill="hold"/>
                                        <p:tgtEl>
                                          <p:spTgt spid="2048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04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0483">
                                            <p:txEl>
                                              <p:pRg st="4" end="4"/>
                                            </p:txEl>
                                          </p:spTgt>
                                        </p:tgtEl>
                                        <p:attrNameLst>
                                          <p:attrName>style.visibility</p:attrName>
                                        </p:attrNameLst>
                                      </p:cBhvr>
                                      <p:to>
                                        <p:strVal val="visible"/>
                                      </p:to>
                                    </p:set>
                                    <p:anim calcmode="lin" valueType="num">
                                      <p:cBhvr additive="base">
                                        <p:cTn id="29" dur="500" fill="hold"/>
                                        <p:tgtEl>
                                          <p:spTgt spid="2048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048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Deal</a:t>
            </a:r>
            <a:endParaRPr lang="en-US" dirty="0"/>
          </a:p>
        </p:txBody>
      </p:sp>
      <p:sp>
        <p:nvSpPr>
          <p:cNvPr id="3" name="Content Placeholder 2"/>
          <p:cNvSpPr>
            <a:spLocks noGrp="1"/>
          </p:cNvSpPr>
          <p:nvPr>
            <p:ph idx="1"/>
          </p:nvPr>
        </p:nvSpPr>
        <p:spPr/>
        <p:txBody>
          <a:bodyPr/>
          <a:lstStyle/>
          <a:p>
            <a:r>
              <a:rPr lang="en-US" dirty="0" smtClean="0"/>
              <a:t>FDR enacted a new, higher level of government intervention intended to stabilize the economy and reduce suffering.</a:t>
            </a:r>
          </a:p>
          <a:p>
            <a:r>
              <a:rPr lang="en-US" dirty="0" smtClean="0"/>
              <a:t>The national government exercised tremendous authority</a:t>
            </a:r>
          </a:p>
          <a:p>
            <a:r>
              <a:rPr lang="en-US" dirty="0" smtClean="0"/>
              <a:t>Forced all levels of government, including local govt., to work cooperatively.</a:t>
            </a:r>
            <a:endParaRPr lang="en-US" dirty="0"/>
          </a:p>
        </p:txBody>
      </p:sp>
    </p:spTree>
    <p:extLst>
      <p:ext uri="{BB962C8B-B14F-4D97-AF65-F5344CB8AC3E}">
        <p14:creationId xmlns:p14="http://schemas.microsoft.com/office/powerpoint/2010/main" val="34191503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a:xfrm>
            <a:off x="0" y="381000"/>
            <a:ext cx="9144000" cy="1143000"/>
          </a:xfrm>
        </p:spPr>
        <p:txBody>
          <a:bodyPr/>
          <a:lstStyle/>
          <a:p>
            <a:pPr eaLnBrk="1" hangingPunct="1"/>
            <a:r>
              <a:rPr lang="en-US" altLang="en-US" sz="4000" smtClean="0"/>
              <a:t>Federal Grant-in-Aid Outlays, 1940-2005</a:t>
            </a:r>
          </a:p>
        </p:txBody>
      </p:sp>
      <p:pic>
        <p:nvPicPr>
          <p:cNvPr id="19459" name="Picture 4" descr="03063"/>
          <p:cNvPicPr>
            <a:picLocks noGrp="1" noChangeAspect="1" noChangeArrowheads="1"/>
          </p:cNvPicPr>
          <p:nvPr>
            <p:ph idx="1"/>
          </p:nvPr>
        </p:nvPicPr>
        <p:blipFill>
          <a:blip r:embed="rId2" cstate="print"/>
          <a:srcRect/>
          <a:stretch>
            <a:fillRect/>
          </a:stretch>
        </p:blipFill>
        <p:spPr>
          <a:xfrm>
            <a:off x="304800" y="1905000"/>
            <a:ext cx="8458200" cy="3568700"/>
          </a:xfr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b="1" smtClean="0"/>
              <a:t>Creative Federalism</a:t>
            </a:r>
          </a:p>
        </p:txBody>
      </p:sp>
      <p:sp>
        <p:nvSpPr>
          <p:cNvPr id="27651" name="Rectangle 3"/>
          <p:cNvSpPr>
            <a:spLocks noGrp="1" noChangeArrowheads="1"/>
          </p:cNvSpPr>
          <p:nvPr>
            <p:ph type="body" idx="1"/>
          </p:nvPr>
        </p:nvSpPr>
        <p:spPr/>
        <p:txBody>
          <a:bodyPr/>
          <a:lstStyle/>
          <a:p>
            <a:pPr eaLnBrk="1" hangingPunct="1"/>
            <a:r>
              <a:rPr lang="en-US" sz="2400" dirty="0" smtClean="0"/>
              <a:t>Creative Federalism was popular </a:t>
            </a:r>
            <a:r>
              <a:rPr lang="en-US" sz="2400" dirty="0"/>
              <a:t>during the Johnson administration from 1963 to 1969. It emphasized that the federal government determined the needs of the states</a:t>
            </a:r>
            <a:r>
              <a:rPr lang="en-US" sz="2400" dirty="0" smtClean="0"/>
              <a:t>.</a:t>
            </a:r>
          </a:p>
          <a:p>
            <a:pPr eaLnBrk="1" hangingPunct="1"/>
            <a:r>
              <a:rPr lang="en-US" altLang="en-US" sz="2400" dirty="0" smtClean="0"/>
              <a:t>Federal </a:t>
            </a:r>
            <a:r>
              <a:rPr lang="en-US" altLang="en-US" sz="2400" dirty="0" smtClean="0"/>
              <a:t>grants:  allocation of federal money to the states for a specific purpose.</a:t>
            </a:r>
          </a:p>
          <a:p>
            <a:pPr eaLnBrk="1" hangingPunct="1"/>
            <a:r>
              <a:rPr lang="en-US" altLang="en-US" sz="2400" dirty="0" smtClean="0"/>
              <a:t>Federal leadership saw these grants as a way to compel individual states to behave in ways desired by the national government.  If the states refused to cooperate with the federal government, </a:t>
            </a:r>
            <a:r>
              <a:rPr lang="en-US" altLang="en-US" sz="2400" dirty="0" smtClean="0"/>
              <a:t>the Feds </a:t>
            </a:r>
            <a:r>
              <a:rPr lang="en-US" altLang="en-US" sz="2400" dirty="0" smtClean="0"/>
              <a:t>would withhold funds.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ox(in)">
                                      <p:cBhvr>
                                        <p:cTn id="7" dur="500"/>
                                        <p:tgtEl>
                                          <p:spTgt spid="27651">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7651">
                                            <p:txEl>
                                              <p:pRg st="1" end="1"/>
                                            </p:txEl>
                                          </p:spTgt>
                                        </p:tgtEl>
                                        <p:attrNameLst>
                                          <p:attrName>style.visibility</p:attrName>
                                        </p:attrNameLst>
                                      </p:cBhvr>
                                      <p:to>
                                        <p:strVal val="visible"/>
                                      </p:to>
                                    </p:set>
                                    <p:animEffect transition="in" filter="box(in)">
                                      <p:cBhvr>
                                        <p:cTn id="10" dur="500"/>
                                        <p:tgtEl>
                                          <p:spTgt spid="27651">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7651">
                                            <p:txEl>
                                              <p:pRg st="2" end="2"/>
                                            </p:txEl>
                                          </p:spTgt>
                                        </p:tgtEl>
                                        <p:attrNameLst>
                                          <p:attrName>style.visibility</p:attrName>
                                        </p:attrNameLst>
                                      </p:cBhvr>
                                      <p:to>
                                        <p:strVal val="visible"/>
                                      </p:to>
                                    </p:set>
                                    <p:animEffect transition="in" filter="box(in)">
                                      <p:cBhvr>
                                        <p:cTn id="13" dur="500"/>
                                        <p:tgtEl>
                                          <p:spTgt spid="27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b="1" dirty="0" smtClean="0"/>
              <a:t>New Federalism: The </a:t>
            </a:r>
            <a:r>
              <a:rPr lang="en-US" altLang="en-US" b="1" dirty="0" smtClean="0"/>
              <a:t>Reagan Revolution</a:t>
            </a:r>
          </a:p>
        </p:txBody>
      </p:sp>
      <p:sp>
        <p:nvSpPr>
          <p:cNvPr id="21507" name="Rectangle 3"/>
          <p:cNvSpPr>
            <a:spLocks noGrp="1" noChangeArrowheads="1"/>
          </p:cNvSpPr>
          <p:nvPr>
            <p:ph type="body" idx="1"/>
          </p:nvPr>
        </p:nvSpPr>
        <p:spPr/>
        <p:txBody>
          <a:bodyPr/>
          <a:lstStyle/>
          <a:p>
            <a:pPr eaLnBrk="1" hangingPunct="1">
              <a:lnSpc>
                <a:spcPct val="90000"/>
              </a:lnSpc>
              <a:buFontTx/>
              <a:buNone/>
            </a:pPr>
            <a:r>
              <a:rPr lang="en-US" altLang="en-US" smtClean="0"/>
              <a:t>   Shortly after taking office in 1980, former California Governor Ronald Reagan set to work enacting his vision of the “New Federalism” by drastically cutting federal domestic programs and income taxes in an attempt to reestablish the primacy of the states.  For the first time in thirty years, federal aid to state and local governments declined.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81000"/>
            <a:ext cx="7772400" cy="1143000"/>
          </a:xfrm>
        </p:spPr>
        <p:txBody>
          <a:bodyPr/>
          <a:lstStyle/>
          <a:p>
            <a:pPr eaLnBrk="1" hangingPunct="1"/>
            <a:r>
              <a:rPr lang="en-US" altLang="en-US" b="1" smtClean="0"/>
              <a:t>The Devolution Revolution</a:t>
            </a:r>
          </a:p>
        </p:txBody>
      </p:sp>
      <p:sp>
        <p:nvSpPr>
          <p:cNvPr id="29699" name="Rectangle 3"/>
          <p:cNvSpPr>
            <a:spLocks noGrp="1" noChangeArrowheads="1"/>
          </p:cNvSpPr>
          <p:nvPr>
            <p:ph type="body" idx="1"/>
          </p:nvPr>
        </p:nvSpPr>
        <p:spPr>
          <a:xfrm>
            <a:off x="304800" y="1752600"/>
            <a:ext cx="8534400" cy="4572000"/>
          </a:xfrm>
        </p:spPr>
        <p:txBody>
          <a:bodyPr/>
          <a:lstStyle/>
          <a:p>
            <a:pPr eaLnBrk="1" hangingPunct="1">
              <a:lnSpc>
                <a:spcPct val="90000"/>
              </a:lnSpc>
              <a:buFontTx/>
              <a:buNone/>
            </a:pPr>
            <a:r>
              <a:rPr lang="en-US" altLang="en-US" dirty="0" smtClean="0"/>
              <a:t>   </a:t>
            </a:r>
            <a:r>
              <a:rPr lang="en-US" altLang="en-US" dirty="0" smtClean="0"/>
              <a:t>Under Clinton, the Republican Congress prevented Congress from passing unfunded mandates without debate and returned the administration of welfare programs to the states</a:t>
            </a:r>
            <a:endParaRPr lang="en-US" altLang="en-US" dirty="0" smtClean="0"/>
          </a:p>
          <a:p>
            <a:pPr eaLnBrk="1" hangingPunct="1">
              <a:lnSpc>
                <a:spcPct val="90000"/>
              </a:lnSpc>
            </a:pPr>
            <a:r>
              <a:rPr lang="en-US" altLang="en-US" b="1" dirty="0" smtClean="0"/>
              <a:t>Preemption</a:t>
            </a:r>
            <a:r>
              <a:rPr lang="en-US" altLang="en-US" dirty="0" smtClean="0"/>
              <a:t>:  allows the national government to override state or local actions in certain areas.</a:t>
            </a:r>
          </a:p>
          <a:p>
            <a:pPr eaLnBrk="1" hangingPunct="1">
              <a:lnSpc>
                <a:spcPct val="90000"/>
              </a:lnSpc>
            </a:pPr>
            <a:r>
              <a:rPr lang="en-US" altLang="en-US" b="1" dirty="0" smtClean="0"/>
              <a:t>Unfunded mandates</a:t>
            </a:r>
            <a:r>
              <a:rPr lang="en-US" altLang="en-US" dirty="0" smtClean="0"/>
              <a:t>:  laws that require states to comply with federal regulations or face civil and/or criminal penalties</a:t>
            </a:r>
            <a:r>
              <a:rPr lang="en-US" altLang="en-US" dirty="0" smtClean="0"/>
              <a:t>. The laws contain little or no federal funding.</a:t>
            </a: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Effect transition="in" filter="blinds(horizontal)">
                                      <p:cBhvr>
                                        <p:cTn id="7" dur="500"/>
                                        <p:tgtEl>
                                          <p:spTgt spid="29699">
                                            <p:txEl>
                                              <p:pRg st="1" end="1"/>
                                            </p:txEl>
                                          </p:spTgt>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9699">
                                            <p:txEl>
                                              <p:pRg st="2" end="2"/>
                                            </p:txEl>
                                          </p:spTgt>
                                        </p:tgtEl>
                                        <p:attrNameLst>
                                          <p:attrName>style.visibility</p:attrName>
                                        </p:attrNameLst>
                                      </p:cBhvr>
                                      <p:to>
                                        <p:strVal val="visible"/>
                                      </p:to>
                                    </p:set>
                                    <p:animEffect transition="in" filter="blinds(horizontal)">
                                      <p:cBhvr>
                                        <p:cTn id="11" dur="500"/>
                                        <p:tgtEl>
                                          <p:spTgt spid="29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228600"/>
            <a:ext cx="8077200" cy="1143000"/>
          </a:xfrm>
        </p:spPr>
        <p:txBody>
          <a:bodyPr/>
          <a:lstStyle/>
          <a:p>
            <a:pPr marL="838200" indent="-838200" eaLnBrk="1" hangingPunct="1">
              <a:buFontTx/>
              <a:buAutoNum type="arabicPeriod"/>
            </a:pPr>
            <a:r>
              <a:rPr lang="en-US" altLang="en-US" sz="4000" b="1" smtClean="0"/>
              <a:t>The Roots of the Federal System</a:t>
            </a:r>
          </a:p>
        </p:txBody>
      </p:sp>
      <p:sp>
        <p:nvSpPr>
          <p:cNvPr id="5123" name="Rectangle 3"/>
          <p:cNvSpPr>
            <a:spLocks noGrp="1" noChangeArrowheads="1"/>
          </p:cNvSpPr>
          <p:nvPr>
            <p:ph type="body" idx="1"/>
          </p:nvPr>
        </p:nvSpPr>
        <p:spPr>
          <a:xfrm>
            <a:off x="381000" y="1447800"/>
            <a:ext cx="8458200" cy="5181600"/>
          </a:xfrm>
        </p:spPr>
        <p:txBody>
          <a:bodyPr/>
          <a:lstStyle/>
          <a:p>
            <a:pPr marL="533400" indent="-533400" eaLnBrk="1" hangingPunct="1"/>
            <a:r>
              <a:rPr lang="en-US" altLang="en-US" smtClean="0"/>
              <a:t>The Framers worked to create a political system that was halfway between the failed confederation of the Articles of Confederation and the tyrannical unitary system of Great Britain.</a:t>
            </a:r>
          </a:p>
          <a:p>
            <a:pPr marL="533400" indent="-533400" eaLnBrk="1" hangingPunct="1"/>
            <a:r>
              <a:rPr lang="en-US" altLang="en-US" smtClean="0"/>
              <a:t>The three major arguments for federalism are:</a:t>
            </a:r>
          </a:p>
          <a:p>
            <a:pPr marL="914400" lvl="1" indent="-457200" eaLnBrk="1" hangingPunct="1">
              <a:buFontTx/>
              <a:buAutoNum type="arabicPeriod"/>
            </a:pPr>
            <a:r>
              <a:rPr lang="en-US" altLang="en-US" smtClean="0"/>
              <a:t>the prevention of tyranny;</a:t>
            </a:r>
          </a:p>
          <a:p>
            <a:pPr marL="914400" lvl="1" indent="-457200" eaLnBrk="1" hangingPunct="1">
              <a:buFontTx/>
              <a:buAutoNum type="arabicPeriod"/>
            </a:pPr>
            <a:r>
              <a:rPr lang="en-US" altLang="en-US" smtClean="0"/>
              <a:t>the provision for increased participation in politics;</a:t>
            </a:r>
          </a:p>
          <a:p>
            <a:pPr marL="914400" lvl="1" indent="-457200" eaLnBrk="1" hangingPunct="1">
              <a:buFontTx/>
              <a:buAutoNum type="arabicPeriod"/>
            </a:pPr>
            <a:r>
              <a:rPr lang="en-US" altLang="en-US" smtClean="0"/>
              <a:t>and the use of the states as testing grounds or laboratories for new policies and programs.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Federalism under GW Bush</a:t>
            </a:r>
            <a:endParaRPr lang="en-US" dirty="0"/>
          </a:p>
        </p:txBody>
      </p:sp>
      <p:sp>
        <p:nvSpPr>
          <p:cNvPr id="3" name="Content Placeholder 2"/>
          <p:cNvSpPr>
            <a:spLocks noGrp="1"/>
          </p:cNvSpPr>
          <p:nvPr>
            <p:ph idx="1"/>
          </p:nvPr>
        </p:nvSpPr>
        <p:spPr/>
        <p:txBody>
          <a:bodyPr/>
          <a:lstStyle/>
          <a:p>
            <a:r>
              <a:rPr lang="en-US" dirty="0" smtClean="0"/>
              <a:t>NCLB preemption of state laws</a:t>
            </a:r>
          </a:p>
          <a:p>
            <a:r>
              <a:rPr lang="en-US" dirty="0" smtClean="0"/>
              <a:t>Republicans supported preemption as well as Democrats</a:t>
            </a:r>
            <a:endParaRPr lang="en-US" dirty="0"/>
          </a:p>
        </p:txBody>
      </p:sp>
    </p:spTree>
    <p:extLst>
      <p:ext uri="{BB962C8B-B14F-4D97-AF65-F5344CB8AC3E}">
        <p14:creationId xmlns:p14="http://schemas.microsoft.com/office/powerpoint/2010/main" val="17302615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descr="tab032"/>
          <p:cNvPicPr>
            <a:picLocks noGrp="1" noChangeAspect="1" noChangeArrowheads="1"/>
          </p:cNvPicPr>
          <p:nvPr>
            <p:ph idx="1"/>
          </p:nvPr>
        </p:nvPicPr>
        <p:blipFill>
          <a:blip r:embed="rId2" cstate="print"/>
          <a:srcRect/>
          <a:stretch>
            <a:fillRect/>
          </a:stretch>
        </p:blipFill>
        <p:spPr>
          <a:xfrm>
            <a:off x="457200" y="1143000"/>
            <a:ext cx="8458200" cy="4864100"/>
          </a:xfr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Grp="1" noChangeArrowheads="1"/>
          </p:cNvSpPr>
          <p:nvPr>
            <p:ph type="title"/>
          </p:nvPr>
        </p:nvSpPr>
        <p:spPr/>
        <p:txBody>
          <a:bodyPr/>
          <a:lstStyle/>
          <a:p>
            <a:pPr eaLnBrk="1" hangingPunct="1"/>
            <a:endParaRPr lang="en-US" altLang="en-US" smtClean="0"/>
          </a:p>
        </p:txBody>
      </p:sp>
      <p:pic>
        <p:nvPicPr>
          <p:cNvPr id="24579" name="Picture 4" descr="fig034"/>
          <p:cNvPicPr>
            <a:picLocks noGrp="1" noChangeAspect="1" noChangeArrowheads="1"/>
          </p:cNvPicPr>
          <p:nvPr>
            <p:ph idx="1"/>
          </p:nvPr>
        </p:nvPicPr>
        <p:blipFill>
          <a:blip r:embed="rId2" cstate="print"/>
          <a:srcRect/>
          <a:stretch>
            <a:fillRect/>
          </a:stretch>
        </p:blipFill>
        <p:spPr>
          <a:xfrm>
            <a:off x="685800" y="266700"/>
            <a:ext cx="7924800" cy="6286500"/>
          </a:xfr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52400" y="152400"/>
            <a:ext cx="8839200" cy="914400"/>
          </a:xfrm>
        </p:spPr>
        <p:txBody>
          <a:bodyPr/>
          <a:lstStyle/>
          <a:p>
            <a:pPr marL="838200" indent="-838200" eaLnBrk="1" hangingPunct="1">
              <a:buFontTx/>
              <a:buAutoNum type="arabicPeriod" startAt="4"/>
            </a:pPr>
            <a:r>
              <a:rPr lang="en-US" altLang="en-US" sz="4000" b="1" dirty="0" smtClean="0"/>
              <a:t>Federalism and the Supreme Court</a:t>
            </a:r>
          </a:p>
        </p:txBody>
      </p:sp>
      <p:sp>
        <p:nvSpPr>
          <p:cNvPr id="8195" name="Rectangle 3"/>
          <p:cNvSpPr>
            <a:spLocks noGrp="1" noChangeArrowheads="1"/>
          </p:cNvSpPr>
          <p:nvPr>
            <p:ph type="body" idx="1"/>
          </p:nvPr>
        </p:nvSpPr>
        <p:spPr>
          <a:xfrm>
            <a:off x="304800" y="1295400"/>
            <a:ext cx="8534400" cy="5257800"/>
          </a:xfrm>
        </p:spPr>
        <p:txBody>
          <a:bodyPr/>
          <a:lstStyle/>
          <a:p>
            <a:pPr eaLnBrk="1" hangingPunct="1"/>
            <a:r>
              <a:rPr lang="en-US" altLang="en-US" sz="3600" smtClean="0"/>
              <a:t>By the 1980s and 1990s, many Americans began to think that the national government was too big, too strong, and too distant to understand their concerns.</a:t>
            </a:r>
          </a:p>
          <a:p>
            <a:pPr eaLnBrk="1" hangingPunct="1"/>
            <a:r>
              <a:rPr lang="en-US" altLang="en-US" sz="3600" smtClean="0"/>
              <a:t>The Supreme Court, once again, played a role in this new evolution of federalism. </a:t>
            </a:r>
          </a:p>
          <a:p>
            <a:pPr lvl="1" eaLnBrk="1" hangingPunct="1"/>
            <a:r>
              <a:rPr lang="en-US" altLang="en-US" sz="3200" smtClean="0"/>
              <a:t>For example: Since 1989, the Court has been allowing states to introduce limitations on the right to an abortion.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 calcmode="lin" valueType="num">
                                      <p:cBhvr additive="base">
                                        <p:cTn id="17"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Federalism and the Supreme Court</a:t>
            </a:r>
            <a:endParaRPr lang="en-US" dirty="0"/>
          </a:p>
        </p:txBody>
      </p:sp>
      <p:sp>
        <p:nvSpPr>
          <p:cNvPr id="3" name="Content Placeholder 2"/>
          <p:cNvSpPr>
            <a:spLocks noGrp="1"/>
          </p:cNvSpPr>
          <p:nvPr>
            <p:ph idx="1"/>
          </p:nvPr>
        </p:nvSpPr>
        <p:spPr/>
        <p:txBody>
          <a:bodyPr/>
          <a:lstStyle/>
          <a:p>
            <a:r>
              <a:rPr lang="en-US" dirty="0" smtClean="0"/>
              <a:t>Devolution revolution not as clear cut</a:t>
            </a:r>
          </a:p>
          <a:p>
            <a:pPr lvl="1"/>
            <a:r>
              <a:rPr lang="en-US" dirty="0" smtClean="0"/>
              <a:t>Rehnquist court supported states rights</a:t>
            </a:r>
          </a:p>
          <a:p>
            <a:pPr lvl="1"/>
            <a:r>
              <a:rPr lang="en-US" dirty="0" smtClean="0"/>
              <a:t>Roberts court not so much (Obamacare)</a:t>
            </a:r>
            <a:endParaRPr lang="en-US" dirty="0"/>
          </a:p>
        </p:txBody>
      </p:sp>
    </p:spTree>
    <p:extLst>
      <p:ext uri="{BB962C8B-B14F-4D97-AF65-F5344CB8AC3E}">
        <p14:creationId xmlns:p14="http://schemas.microsoft.com/office/powerpoint/2010/main" val="30516103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p:cNvSpPr>
            <a:spLocks noGrp="1" noChangeArrowheads="1"/>
          </p:cNvSpPr>
          <p:nvPr>
            <p:ph type="title"/>
          </p:nvPr>
        </p:nvSpPr>
        <p:spPr/>
        <p:txBody>
          <a:bodyPr/>
          <a:lstStyle/>
          <a:p>
            <a:pPr eaLnBrk="1" hangingPunct="1"/>
            <a:endParaRPr lang="en-US" altLang="en-US" smtClean="0"/>
          </a:p>
        </p:txBody>
      </p:sp>
      <p:pic>
        <p:nvPicPr>
          <p:cNvPr id="26627" name="Picture 4" descr="tab033"/>
          <p:cNvPicPr>
            <a:picLocks noGrp="1" noChangeAspect="1" noChangeArrowheads="1"/>
          </p:cNvPicPr>
          <p:nvPr>
            <p:ph idx="1"/>
          </p:nvPr>
        </p:nvPicPr>
        <p:blipFill>
          <a:blip r:embed="rId2" cstate="print"/>
          <a:srcRect/>
          <a:stretch>
            <a:fillRect/>
          </a:stretch>
        </p:blipFill>
        <p:spPr>
          <a:xfrm>
            <a:off x="381000" y="304800"/>
            <a:ext cx="8382000" cy="6286500"/>
          </a:xfr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228600"/>
            <a:ext cx="7772400" cy="1143000"/>
          </a:xfrm>
        </p:spPr>
        <p:txBody>
          <a:bodyPr/>
          <a:lstStyle/>
          <a:p>
            <a:pPr eaLnBrk="1" hangingPunct="1"/>
            <a:r>
              <a:rPr lang="en-US" altLang="en-US" sz="4000" smtClean="0"/>
              <a:t>State-by-State Report Card on Access to Abortion</a:t>
            </a:r>
          </a:p>
        </p:txBody>
      </p:sp>
      <p:pic>
        <p:nvPicPr>
          <p:cNvPr id="27651" name="Picture 4" descr="03095"/>
          <p:cNvPicPr>
            <a:picLocks noGrp="1" noChangeAspect="1" noChangeArrowheads="1"/>
          </p:cNvPicPr>
          <p:nvPr>
            <p:ph idx="1"/>
          </p:nvPr>
        </p:nvPicPr>
        <p:blipFill>
          <a:blip r:embed="rId2" cstate="print"/>
          <a:srcRect/>
          <a:stretch>
            <a:fillRect/>
          </a:stretch>
        </p:blipFill>
        <p:spPr>
          <a:xfrm>
            <a:off x="1536700" y="1627188"/>
            <a:ext cx="6159500" cy="4773612"/>
          </a:xfr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4000" b="1" smtClean="0"/>
              <a:t>Federalism Defined</a:t>
            </a:r>
          </a:p>
        </p:txBody>
      </p:sp>
      <p:sp>
        <p:nvSpPr>
          <p:cNvPr id="9219" name="Rectangle 3"/>
          <p:cNvSpPr>
            <a:spLocks noGrp="1" noChangeArrowheads="1"/>
          </p:cNvSpPr>
          <p:nvPr>
            <p:ph type="body" idx="1"/>
          </p:nvPr>
        </p:nvSpPr>
        <p:spPr/>
        <p:txBody>
          <a:bodyPr/>
          <a:lstStyle/>
          <a:p>
            <a:pPr eaLnBrk="1" hangingPunct="1">
              <a:buFontTx/>
              <a:buNone/>
            </a:pPr>
            <a:r>
              <a:rPr lang="en-US" altLang="en-US" sz="4000" smtClean="0"/>
              <a:t>Federalism is a political system in which power is divided and shared between the national/central government and the states (regional units) in order to limit the power of government.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81000"/>
            <a:ext cx="7772400" cy="1143000"/>
          </a:xfrm>
        </p:spPr>
        <p:txBody>
          <a:bodyPr/>
          <a:lstStyle/>
          <a:p>
            <a:pPr eaLnBrk="1" hangingPunct="1"/>
            <a:r>
              <a:rPr lang="en-US" altLang="en-US" dirty="0" smtClean="0"/>
              <a:t>Powers Under the Constitution</a:t>
            </a:r>
            <a:endParaRPr lang="en-US" altLang="en-US" dirty="0" smtClean="0"/>
          </a:p>
        </p:txBody>
      </p:sp>
      <p:sp>
        <p:nvSpPr>
          <p:cNvPr id="6147" name="Rectangle 3"/>
          <p:cNvSpPr>
            <a:spLocks noGrp="1" noChangeArrowheads="1"/>
          </p:cNvSpPr>
          <p:nvPr>
            <p:ph type="body" idx="1"/>
          </p:nvPr>
        </p:nvSpPr>
        <p:spPr>
          <a:xfrm>
            <a:off x="685800" y="1981200"/>
            <a:ext cx="7924800" cy="4495800"/>
          </a:xfrm>
        </p:spPr>
        <p:txBody>
          <a:bodyPr/>
          <a:lstStyle/>
          <a:p>
            <a:pPr eaLnBrk="1" hangingPunct="1">
              <a:buFontTx/>
              <a:buNone/>
            </a:pPr>
            <a:r>
              <a:rPr lang="en-US" altLang="en-US" sz="3600" dirty="0" smtClean="0"/>
              <a:t>National powers under the Constitution:</a:t>
            </a:r>
            <a:endParaRPr lang="en-US" altLang="en-US" sz="3600" dirty="0" smtClean="0"/>
          </a:p>
          <a:p>
            <a:pPr lvl="1" eaLnBrk="1" hangingPunct="1"/>
            <a:r>
              <a:rPr lang="en-US" altLang="en-US" sz="3200" dirty="0" smtClean="0"/>
              <a:t>supremacy clause</a:t>
            </a:r>
            <a:endParaRPr lang="en-US" altLang="en-US" sz="3200" dirty="0" smtClean="0"/>
          </a:p>
          <a:p>
            <a:pPr lvl="1" eaLnBrk="1" hangingPunct="1"/>
            <a:r>
              <a:rPr lang="en-US" altLang="en-US" sz="3200" dirty="0" smtClean="0"/>
              <a:t>necessary and proper clause</a:t>
            </a:r>
            <a:endParaRPr lang="en-US" altLang="en-US" sz="3200" dirty="0" smtClean="0"/>
          </a:p>
          <a:p>
            <a:pPr lvl="1" eaLnBrk="1" hangingPunct="1"/>
            <a:r>
              <a:rPr lang="en-US" altLang="en-US" sz="3200" dirty="0" smtClean="0"/>
              <a:t>enumerated powers</a:t>
            </a:r>
          </a:p>
          <a:p>
            <a:pPr lvl="1" eaLnBrk="1" hangingPunct="1"/>
            <a:r>
              <a:rPr lang="en-US" altLang="en-US" sz="3200" dirty="0" smtClean="0"/>
              <a:t>and implied powers.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additive="base">
                                        <p:cTn id="31"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Powers Under the Constitution</a:t>
            </a:r>
            <a:endParaRPr lang="en-US" dirty="0"/>
          </a:p>
        </p:txBody>
      </p:sp>
      <p:sp>
        <p:nvSpPr>
          <p:cNvPr id="3" name="Content Placeholder 2"/>
          <p:cNvSpPr>
            <a:spLocks noGrp="1"/>
          </p:cNvSpPr>
          <p:nvPr>
            <p:ph idx="1"/>
          </p:nvPr>
        </p:nvSpPr>
        <p:spPr/>
        <p:txBody>
          <a:bodyPr/>
          <a:lstStyle/>
          <a:p>
            <a:r>
              <a:rPr lang="en-US" dirty="0" smtClean="0"/>
              <a:t>Articles I, II and IV</a:t>
            </a:r>
          </a:p>
          <a:p>
            <a:r>
              <a:rPr lang="en-US" dirty="0" smtClean="0"/>
              <a:t>10</a:t>
            </a:r>
            <a:r>
              <a:rPr lang="en-US" baseline="30000" dirty="0" smtClean="0"/>
              <a:t>th</a:t>
            </a:r>
            <a:r>
              <a:rPr lang="en-US" dirty="0" smtClean="0"/>
              <a:t> Amendment (reserve or police powers)</a:t>
            </a:r>
            <a:endParaRPr lang="en-US" dirty="0"/>
          </a:p>
        </p:txBody>
      </p:sp>
    </p:spTree>
    <p:extLst>
      <p:ext uri="{BB962C8B-B14F-4D97-AF65-F5344CB8AC3E}">
        <p14:creationId xmlns:p14="http://schemas.microsoft.com/office/powerpoint/2010/main" val="818411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Concurrent and Denied Powers</a:t>
            </a:r>
            <a:endParaRPr lang="en-US" dirty="0"/>
          </a:p>
        </p:txBody>
      </p:sp>
      <p:sp>
        <p:nvSpPr>
          <p:cNvPr id="3" name="Content Placeholder 2"/>
          <p:cNvSpPr>
            <a:spLocks noGrp="1"/>
          </p:cNvSpPr>
          <p:nvPr>
            <p:ph idx="1"/>
          </p:nvPr>
        </p:nvSpPr>
        <p:spPr/>
        <p:txBody>
          <a:bodyPr/>
          <a:lstStyle/>
          <a:p>
            <a:r>
              <a:rPr lang="en-US" dirty="0" smtClean="0"/>
              <a:t>The national and state systems overlap—concurrent powers.</a:t>
            </a:r>
          </a:p>
          <a:p>
            <a:r>
              <a:rPr lang="en-US" dirty="0" smtClean="0"/>
              <a:t>Some powers are explicitly denied to the national government or the states under Article I of the Constitution</a:t>
            </a:r>
          </a:p>
          <a:p>
            <a:pPr lvl="1"/>
            <a:r>
              <a:rPr lang="en-US" dirty="0" smtClean="0"/>
              <a:t>Arbitrary actions affecting constitutional rights and liberties</a:t>
            </a:r>
          </a:p>
          <a:p>
            <a:pPr lvl="1"/>
            <a:r>
              <a:rPr lang="en-US" dirty="0" smtClean="0"/>
              <a:t>Bill of attainder and ex post facto laws</a:t>
            </a:r>
            <a:endParaRPr lang="en-US" dirty="0"/>
          </a:p>
        </p:txBody>
      </p:sp>
    </p:spTree>
    <p:extLst>
      <p:ext uri="{BB962C8B-B14F-4D97-AF65-F5344CB8AC3E}">
        <p14:creationId xmlns:p14="http://schemas.microsoft.com/office/powerpoint/2010/main" val="2052485778"/>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5045</TotalTime>
  <Words>1512</Words>
  <Application>Microsoft Office PowerPoint</Application>
  <PresentationFormat>On-screen Show (4:3)</PresentationFormat>
  <Paragraphs>118</Paragraphs>
  <Slides>36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36</vt:i4>
      </vt:variant>
    </vt:vector>
  </HeadingPairs>
  <TitlesOfParts>
    <vt:vector size="38" baseType="lpstr">
      <vt:lpstr>Times New Roman</vt:lpstr>
      <vt:lpstr>Default Design</vt:lpstr>
      <vt:lpstr>FEDERALISM</vt:lpstr>
      <vt:lpstr>Federalism</vt:lpstr>
      <vt:lpstr>The Roots of the Federal System</vt:lpstr>
      <vt:lpstr>Federalism Defined</vt:lpstr>
      <vt:lpstr>PowerPoint Presentation</vt:lpstr>
      <vt:lpstr>PowerPoint Presentation</vt:lpstr>
      <vt:lpstr>Powers Under the Constitution</vt:lpstr>
      <vt:lpstr>State Powers Under the Constitution</vt:lpstr>
      <vt:lpstr>Concurrent and Denied Powers</vt:lpstr>
      <vt:lpstr>Relations within the states: local government</vt:lpstr>
      <vt:lpstr>Article I, Section 8</vt:lpstr>
      <vt:lpstr>Implied Powers</vt:lpstr>
      <vt:lpstr>State Powers</vt:lpstr>
      <vt:lpstr>Denied Powers</vt:lpstr>
      <vt:lpstr>PowerPoint Presentation</vt:lpstr>
      <vt:lpstr>Relations among the States</vt:lpstr>
      <vt:lpstr>PowerPoint Presentation</vt:lpstr>
      <vt:lpstr>Federalism and the Marshall Court</vt:lpstr>
      <vt:lpstr>McCulloch v. Maryland (1819)</vt:lpstr>
      <vt:lpstr>Gibbons v. Ogden (1824)</vt:lpstr>
      <vt:lpstr>Dual Federalism: The Taney Court, Slavery and the Civil War</vt:lpstr>
      <vt:lpstr>Dred Scott v. Sandford (1857)</vt:lpstr>
      <vt:lpstr>The Civil War and Beyond</vt:lpstr>
      <vt:lpstr>Cooperative Federalism</vt:lpstr>
      <vt:lpstr>The New Deal</vt:lpstr>
      <vt:lpstr>Federal Grant-in-Aid Outlays, 1940-2005</vt:lpstr>
      <vt:lpstr>Creative Federalism</vt:lpstr>
      <vt:lpstr>New Federalism: The Reagan Revolution</vt:lpstr>
      <vt:lpstr>The Devolution Revolution</vt:lpstr>
      <vt:lpstr>Federalism under GW Bush</vt:lpstr>
      <vt:lpstr>PowerPoint Presentation</vt:lpstr>
      <vt:lpstr>PowerPoint Presentation</vt:lpstr>
      <vt:lpstr>Federalism and the Supreme Court</vt:lpstr>
      <vt:lpstr>Federalism and the Supreme Court</vt:lpstr>
      <vt:lpstr>PowerPoint Presentation</vt:lpstr>
      <vt:lpstr>State-by-State Report Card on Access to Abortion</vt:lpstr>
    </vt:vector>
  </TitlesOfParts>
  <Company>University of Texas at Tyler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FEDERALISM</dc:title>
  <dc:creator>Dr. Robert E. Sterken</dc:creator>
  <cp:lastModifiedBy>MIKE SPINRAD</cp:lastModifiedBy>
  <cp:revision>30</cp:revision>
  <dcterms:created xsi:type="dcterms:W3CDTF">2001-06-05T19:22:08Z</dcterms:created>
  <dcterms:modified xsi:type="dcterms:W3CDTF">2016-05-26T20:59:10Z</dcterms:modified>
</cp:coreProperties>
</file>