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F7D5-1959-486A-9FFE-0C4064829808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485E-671A-4EC1-A450-B4B3AF794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Typical Axis I Disorders</a:t>
            </a:r>
            <a:br>
              <a:rPr lang="en-US" dirty="0" smtClean="0"/>
            </a:br>
            <a:r>
              <a:rPr lang="en-US" sz="2800" dirty="0" smtClean="0"/>
              <a:t>Source: Wade and </a:t>
            </a:r>
            <a:r>
              <a:rPr lang="en-US" sz="2800" dirty="0" err="1" smtClean="0"/>
              <a:t>Tavris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Spinrad</a:t>
            </a:r>
            <a:r>
              <a:rPr lang="en-US" dirty="0" smtClean="0"/>
              <a:t>/Psychology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Abuse and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versus Learning Models</a:t>
            </a:r>
          </a:p>
          <a:p>
            <a:r>
              <a:rPr lang="en-US" dirty="0" smtClean="0"/>
              <a:t>Alcohol most prevalent</a:t>
            </a:r>
          </a:p>
          <a:p>
            <a:r>
              <a:rPr lang="en-US" dirty="0" smtClean="0"/>
              <a:t>Other types include gambling</a:t>
            </a:r>
            <a:endParaRPr lang="en-US" dirty="0"/>
          </a:p>
        </p:txBody>
      </p:sp>
      <p:pic>
        <p:nvPicPr>
          <p:cNvPr id="4" name="Picture 3" descr="lindsay-log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352800"/>
            <a:ext cx="4901875" cy="32480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Active/positive symptoms involve a distortion of thinking and behavior</a:t>
            </a:r>
          </a:p>
          <a:p>
            <a:pPr lvl="1"/>
            <a:r>
              <a:rPr lang="en-US" dirty="0" smtClean="0"/>
              <a:t>Bizarre delusions</a:t>
            </a:r>
          </a:p>
          <a:p>
            <a:pPr lvl="1"/>
            <a:r>
              <a:rPr lang="en-US" dirty="0" smtClean="0"/>
              <a:t>Hallucinations</a:t>
            </a:r>
          </a:p>
          <a:p>
            <a:pPr lvl="1"/>
            <a:r>
              <a:rPr lang="en-US" dirty="0" smtClean="0"/>
              <a:t>Disorganized, incoherent speech</a:t>
            </a:r>
          </a:p>
          <a:p>
            <a:pPr lvl="1"/>
            <a:r>
              <a:rPr lang="en-US" dirty="0" smtClean="0"/>
              <a:t>Grossly inappropriate and disorganized behavior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Schizophrenia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symptoms involve the loss of normal traits or abilities such as the ability to speak fluently and feel warm emotions</a:t>
            </a:r>
          </a:p>
          <a:p>
            <a:pPr lvl="1"/>
            <a:r>
              <a:rPr lang="en-US" dirty="0" smtClean="0"/>
              <a:t>Loss of motivation</a:t>
            </a:r>
          </a:p>
          <a:p>
            <a:pPr lvl="1"/>
            <a:r>
              <a:rPr lang="en-US" dirty="0" smtClean="0"/>
              <a:t>Emotional flatness</a:t>
            </a:r>
          </a:p>
          <a:p>
            <a:pPr lvl="1"/>
            <a:r>
              <a:rPr lang="en-US" dirty="0" smtClean="0"/>
              <a:t>Impoverished speech</a:t>
            </a:r>
          </a:p>
          <a:p>
            <a:pPr lvl="1"/>
            <a:r>
              <a:rPr lang="en-US" dirty="0" smtClean="0"/>
              <a:t>Social withdrawal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Celebrities with schizophrenia</a:t>
            </a:r>
            <a:endParaRPr lang="en-US" dirty="0"/>
          </a:p>
        </p:txBody>
      </p:sp>
      <p:pic>
        <p:nvPicPr>
          <p:cNvPr id="4" name="Content Placeholder 3" descr="john-na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743200"/>
            <a:ext cx="2743200" cy="3044953"/>
          </a:xfrm>
        </p:spPr>
      </p:pic>
      <p:pic>
        <p:nvPicPr>
          <p:cNvPr id="5" name="Picture 4" descr="Harrell_july_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2514600"/>
            <a:ext cx="5428140" cy="3638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Generalized anxiety disorder: continuous, uncontrollable anxiety, feeling of foreboding and dread</a:t>
            </a:r>
          </a:p>
          <a:p>
            <a:r>
              <a:rPr lang="en-US" dirty="0" smtClean="0"/>
              <a:t>Posttraumatic stress disorder(PTSD): reliving the trauma</a:t>
            </a:r>
          </a:p>
          <a:p>
            <a:r>
              <a:rPr lang="en-US" dirty="0" smtClean="0"/>
              <a:t>Panic disorder: recurring attacks of intense fear or panic with feeling s of impending doom or death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Celebrities with anxiety disorders</a:t>
            </a:r>
            <a:endParaRPr lang="en-US" dirty="0"/>
          </a:p>
        </p:txBody>
      </p:sp>
      <p:pic>
        <p:nvPicPr>
          <p:cNvPr id="4" name="Content Placeholder 3" descr="celeb_dep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600200"/>
            <a:ext cx="2209800" cy="2209800"/>
          </a:xfrm>
        </p:spPr>
      </p:pic>
      <p:pic>
        <p:nvPicPr>
          <p:cNvPr id="5" name="Picture 4" descr="celeb_lockl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4267200"/>
            <a:ext cx="2209800" cy="2209800"/>
          </a:xfrm>
          <a:prstGeom prst="rect">
            <a:avLst/>
          </a:prstGeom>
        </p:spPr>
      </p:pic>
      <p:pic>
        <p:nvPicPr>
          <p:cNvPr id="6" name="Picture 5" descr="celeb_timb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1600200"/>
            <a:ext cx="2362200" cy="2362200"/>
          </a:xfrm>
          <a:prstGeom prst="rect">
            <a:avLst/>
          </a:prstGeom>
        </p:spPr>
      </p:pic>
      <p:pic>
        <p:nvPicPr>
          <p:cNvPr id="7" name="Picture 6" descr="celeb_wino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44196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Phobias: an exaggerated fear of a specific situation, </a:t>
            </a:r>
            <a:r>
              <a:rPr lang="en-US" dirty="0"/>
              <a:t>a</a:t>
            </a:r>
            <a:r>
              <a:rPr lang="en-US" dirty="0" smtClean="0"/>
              <a:t>ctivity, or thing</a:t>
            </a:r>
          </a:p>
          <a:p>
            <a:pPr lvl="1"/>
            <a:r>
              <a:rPr lang="en-US" dirty="0" smtClean="0"/>
              <a:t>Agoraphobia: being away from a safe place, usually home</a:t>
            </a:r>
          </a:p>
          <a:p>
            <a:pPr lvl="1"/>
            <a:r>
              <a:rPr lang="en-US" dirty="0" smtClean="0"/>
              <a:t>Arachnophobia: fear of spiders</a:t>
            </a:r>
          </a:p>
          <a:p>
            <a:pPr lvl="1"/>
            <a:r>
              <a:rPr lang="en-US" dirty="0" smtClean="0"/>
              <a:t>Claustrophobia: fear of being in enclosed spaces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Obsessive-compulsive disorder (OCD): recurrent, persistent, unwished-for thoughts or images (obsessions) and repetitive, ritualized, stereotyped behaviors that the person feels compelled to carry out (compulsions)</a:t>
            </a:r>
          </a:p>
          <a:p>
            <a:pPr lvl="1"/>
            <a:r>
              <a:rPr lang="en-US" dirty="0" smtClean="0"/>
              <a:t>May involve an organic (biological) cause involving the brain’s “alarm” system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Megan Fox</a:t>
            </a:r>
            <a:endParaRPr lang="en-US" dirty="0"/>
          </a:p>
        </p:txBody>
      </p:sp>
      <p:pic>
        <p:nvPicPr>
          <p:cNvPr id="4" name="Content Placeholder 3" descr="fo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219200"/>
            <a:ext cx="3444638" cy="542674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from extreme depression to extreme mania</a:t>
            </a:r>
            <a:endParaRPr lang="en-US" dirty="0"/>
          </a:p>
        </p:txBody>
      </p:sp>
      <p:pic>
        <p:nvPicPr>
          <p:cNvPr id="4" name="Picture 3" descr="kurt-cob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743200"/>
            <a:ext cx="36576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Disorders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Major Depression</a:t>
            </a:r>
          </a:p>
          <a:p>
            <a:pPr lvl="1"/>
            <a:r>
              <a:rPr lang="en-US" dirty="0" smtClean="0"/>
              <a:t>Widespread</a:t>
            </a:r>
          </a:p>
          <a:p>
            <a:pPr lvl="1"/>
            <a:r>
              <a:rPr lang="en-US" dirty="0" smtClean="0"/>
              <a:t>Involves emotional, behavioral, cognitive, and physical changes that disrupt ordinary functioning for six months or longer</a:t>
            </a:r>
          </a:p>
          <a:p>
            <a:pPr lvl="1"/>
            <a:r>
              <a:rPr lang="en-US" dirty="0" smtClean="0"/>
              <a:t>Despairing, hopeless</a:t>
            </a:r>
          </a:p>
          <a:p>
            <a:pPr lvl="1"/>
            <a:r>
              <a:rPr lang="en-US" dirty="0" smtClean="0"/>
              <a:t>Suicidal ideation</a:t>
            </a:r>
          </a:p>
          <a:p>
            <a:pPr lvl="1"/>
            <a:r>
              <a:rPr lang="en-US" dirty="0" smtClean="0"/>
              <a:t>Unable to do normal things</a:t>
            </a:r>
          </a:p>
          <a:p>
            <a:pPr lvl="1"/>
            <a:r>
              <a:rPr lang="en-US" dirty="0" smtClean="0"/>
              <a:t>Exaggerate failings</a:t>
            </a:r>
          </a:p>
          <a:p>
            <a:pPr lvl="1"/>
            <a:r>
              <a:rPr lang="en-US" dirty="0" smtClean="0"/>
              <a:t>Sleep, eating, and concentration problems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Disorders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Mania: an abnormally high state of exhilaration</a:t>
            </a:r>
          </a:p>
          <a:p>
            <a:pPr lvl="1"/>
            <a:r>
              <a:rPr lang="en-US" dirty="0" smtClean="0"/>
              <a:t>Opposite symptoms from depression</a:t>
            </a:r>
          </a:p>
          <a:p>
            <a:pPr lvl="1"/>
            <a:r>
              <a:rPr lang="en-US" dirty="0" smtClean="0"/>
              <a:t>Occasionally psychotic symptoms</a:t>
            </a:r>
          </a:p>
          <a:p>
            <a:pPr lvl="1">
              <a:buNone/>
            </a:pPr>
            <a:r>
              <a:rPr lang="en-US" dirty="0" smtClean="0"/>
              <a:t>Bipolar disorder: alternating between periods of depression and periods of mania</a:t>
            </a:r>
          </a:p>
        </p:txBody>
      </p:sp>
      <p:pic>
        <p:nvPicPr>
          <p:cNvPr id="4" name="Picture 3" descr="Mark-Twain-9512564-1-4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572000"/>
            <a:ext cx="2057400" cy="2057400"/>
          </a:xfrm>
          <a:prstGeom prst="rect">
            <a:avLst/>
          </a:prstGeom>
        </p:spPr>
      </p:pic>
      <p:pic>
        <p:nvPicPr>
          <p:cNvPr id="5" name="Picture 4" descr="catherine-zeta-jo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4262101"/>
            <a:ext cx="1843088" cy="25958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310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Typical Axis I Disorders Source: Wade and Tavris</vt:lpstr>
      <vt:lpstr>Anxiety Disorders</vt:lpstr>
      <vt:lpstr>Celebrities with anxiety disorders</vt:lpstr>
      <vt:lpstr>Anxiety disorders (cont)</vt:lpstr>
      <vt:lpstr>Anxiety disorders (cont)</vt:lpstr>
      <vt:lpstr>Megan Fox</vt:lpstr>
      <vt:lpstr>Mood Disorders</vt:lpstr>
      <vt:lpstr>Mood Disorders (cont)</vt:lpstr>
      <vt:lpstr>Mood Disorders (cont)</vt:lpstr>
      <vt:lpstr>Drug Abuse and Addiction</vt:lpstr>
      <vt:lpstr>Schizophrenia</vt:lpstr>
      <vt:lpstr>Schizophrenia (cont)</vt:lpstr>
      <vt:lpstr>Celebrities with schizophrenia</vt:lpstr>
    </vt:vector>
  </TitlesOfParts>
  <Company>NUSD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Typical Axis I Disorders Source: Wade and Tavris</dc:title>
  <dc:creator>mspinrad</dc:creator>
  <cp:lastModifiedBy>mspinrad</cp:lastModifiedBy>
  <cp:revision>27</cp:revision>
  <dcterms:created xsi:type="dcterms:W3CDTF">2013-03-26T16:10:14Z</dcterms:created>
  <dcterms:modified xsi:type="dcterms:W3CDTF">2013-03-26T17:12:21Z</dcterms:modified>
</cp:coreProperties>
</file>