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3521-3DBE-4F50-9039-E8B37D7C321A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0ACE-EA17-468E-9EEB-022023C20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3521-3DBE-4F50-9039-E8B37D7C321A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0ACE-EA17-468E-9EEB-022023C20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3521-3DBE-4F50-9039-E8B37D7C321A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0ACE-EA17-468E-9EEB-022023C20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3521-3DBE-4F50-9039-E8B37D7C321A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0ACE-EA17-468E-9EEB-022023C20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3521-3DBE-4F50-9039-E8B37D7C321A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0ACE-EA17-468E-9EEB-022023C20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3521-3DBE-4F50-9039-E8B37D7C321A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0ACE-EA17-468E-9EEB-022023C20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3521-3DBE-4F50-9039-E8B37D7C321A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0ACE-EA17-468E-9EEB-022023C20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3521-3DBE-4F50-9039-E8B37D7C321A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0ACE-EA17-468E-9EEB-022023C20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3521-3DBE-4F50-9039-E8B37D7C321A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0ACE-EA17-468E-9EEB-022023C20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3521-3DBE-4F50-9039-E8B37D7C321A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0ACE-EA17-468E-9EEB-022023C20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3521-3DBE-4F50-9039-E8B37D7C321A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0ACE-EA17-468E-9EEB-022023C20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73521-3DBE-4F50-9039-E8B37D7C321A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A0ACE-EA17-468E-9EEB-022023C208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Personality Disorders </a:t>
            </a:r>
            <a:r>
              <a:rPr lang="en-US" dirty="0" smtClean="0"/>
              <a:t>(Axis II)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Spinrad</a:t>
            </a:r>
            <a:r>
              <a:rPr lang="en-US" dirty="0" smtClean="0"/>
              <a:t>/Psychology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Schizotypal</a:t>
            </a:r>
            <a:r>
              <a:rPr lang="en-US" b="1" dirty="0" smtClean="0"/>
              <a:t> Personality Disorder</a:t>
            </a:r>
            <a:endParaRPr lang="en-US" dirty="0"/>
          </a:p>
        </p:txBody>
      </p:sp>
      <p:pic>
        <p:nvPicPr>
          <p:cNvPr id="4" name="Content Placeholder 3" descr="schizotypal-personality-disorder-84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295400"/>
            <a:ext cx="5212080" cy="52120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Cluster B: </a:t>
            </a:r>
            <a:r>
              <a:rPr lang="en-US" dirty="0" smtClean="0"/>
              <a:t>dramatic, overly emotional thinking or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		Antisocial (formerly called sociopathic) 	personality disorder</a:t>
            </a:r>
          </a:p>
          <a:p>
            <a:r>
              <a:rPr lang="en-US" dirty="0" smtClean="0"/>
              <a:t>Disregard for others</a:t>
            </a:r>
          </a:p>
          <a:p>
            <a:r>
              <a:rPr lang="en-US" dirty="0" smtClean="0"/>
              <a:t>Persistent lying or stealing</a:t>
            </a:r>
          </a:p>
          <a:p>
            <a:r>
              <a:rPr lang="en-US" dirty="0" smtClean="0"/>
              <a:t>Recurring difficulties with the law</a:t>
            </a:r>
          </a:p>
          <a:p>
            <a:r>
              <a:rPr lang="en-US" dirty="0" smtClean="0"/>
              <a:t>Repeatedly violating the rights of others</a:t>
            </a:r>
          </a:p>
          <a:p>
            <a:r>
              <a:rPr lang="en-US" dirty="0" smtClean="0"/>
              <a:t>Aggressive, often violent behavior</a:t>
            </a:r>
          </a:p>
          <a:p>
            <a:r>
              <a:rPr lang="en-US" dirty="0" smtClean="0"/>
              <a:t>Disregard for the safety of self or others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Antisocial Personality Disorder</a:t>
            </a:r>
            <a:endParaRPr lang="en-US" dirty="0"/>
          </a:p>
        </p:txBody>
      </p:sp>
      <p:pic>
        <p:nvPicPr>
          <p:cNvPr id="4" name="Content Placeholder 3" descr="antisoci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2148681"/>
            <a:ext cx="4572000" cy="3429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Borderline personality disorder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Impulsive and risky behavior</a:t>
            </a:r>
          </a:p>
          <a:p>
            <a:r>
              <a:rPr lang="en-US" dirty="0" smtClean="0"/>
              <a:t>Volatile relationships</a:t>
            </a:r>
          </a:p>
          <a:p>
            <a:r>
              <a:rPr lang="en-US" dirty="0" smtClean="0"/>
              <a:t>Unstable mood</a:t>
            </a:r>
          </a:p>
          <a:p>
            <a:r>
              <a:rPr lang="en-US" dirty="0" smtClean="0"/>
              <a:t>Suicidal behavior</a:t>
            </a:r>
          </a:p>
          <a:p>
            <a:r>
              <a:rPr lang="en-US" dirty="0" smtClean="0"/>
              <a:t>Fear of being alone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Borderline personality disorder</a:t>
            </a:r>
            <a:endParaRPr lang="en-US" dirty="0"/>
          </a:p>
        </p:txBody>
      </p:sp>
      <p:pic>
        <p:nvPicPr>
          <p:cNvPr id="4" name="Content Placeholder 3" descr="bord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524000"/>
            <a:ext cx="5867400" cy="4400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Histrionic personality disorder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Constantly seeking attention</a:t>
            </a:r>
          </a:p>
          <a:p>
            <a:r>
              <a:rPr lang="en-US" dirty="0" smtClean="0"/>
              <a:t>Excessively emotional</a:t>
            </a:r>
          </a:p>
          <a:p>
            <a:r>
              <a:rPr lang="en-US" dirty="0" smtClean="0"/>
              <a:t>Extreme sensitivity to others' approval</a:t>
            </a:r>
          </a:p>
          <a:p>
            <a:r>
              <a:rPr lang="en-US" dirty="0" smtClean="0"/>
              <a:t>Unstable mood</a:t>
            </a:r>
          </a:p>
          <a:p>
            <a:r>
              <a:rPr lang="en-US" dirty="0" smtClean="0"/>
              <a:t>Excessive concern with physical appearance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Histrionic personality disorder</a:t>
            </a:r>
            <a:endParaRPr lang="en-US" dirty="0"/>
          </a:p>
        </p:txBody>
      </p:sp>
      <p:pic>
        <p:nvPicPr>
          <p:cNvPr id="4" name="Content Placeholder 3" descr="hist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752600"/>
            <a:ext cx="7068243" cy="37758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Narcissistic personality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Believing that you're better than others </a:t>
            </a:r>
          </a:p>
          <a:p>
            <a:r>
              <a:rPr lang="en-US" dirty="0" smtClean="0"/>
              <a:t>Fantasizing about power, success and attractiveness</a:t>
            </a:r>
          </a:p>
          <a:p>
            <a:r>
              <a:rPr lang="en-US" dirty="0" smtClean="0"/>
              <a:t>Exaggerating your achievements or talents</a:t>
            </a:r>
          </a:p>
          <a:p>
            <a:r>
              <a:rPr lang="en-US" dirty="0" smtClean="0"/>
              <a:t>Expecting constant praise and admiration</a:t>
            </a:r>
          </a:p>
          <a:p>
            <a:r>
              <a:rPr lang="en-US" dirty="0" smtClean="0"/>
              <a:t>Failing to recognize other people's emotions and feelings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Narcissistic personality disorder</a:t>
            </a:r>
            <a:endParaRPr lang="en-US" dirty="0"/>
          </a:p>
        </p:txBody>
      </p:sp>
      <p:pic>
        <p:nvPicPr>
          <p:cNvPr id="4" name="Content Placeholder 3" descr="narc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676400"/>
            <a:ext cx="2628900" cy="1743075"/>
          </a:xfrm>
        </p:spPr>
      </p:pic>
      <p:pic>
        <p:nvPicPr>
          <p:cNvPr id="5" name="Picture 4" descr="clint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1371600"/>
            <a:ext cx="4807299" cy="41531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Cluster C: anxious, fearful thinking or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		Avoidant personality disorder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Hypersensitivity to criticism or rejection</a:t>
            </a:r>
          </a:p>
          <a:p>
            <a:r>
              <a:rPr lang="en-US" dirty="0" smtClean="0"/>
              <a:t>Feeling inadequate</a:t>
            </a:r>
          </a:p>
          <a:p>
            <a:r>
              <a:rPr lang="en-US" dirty="0" smtClean="0"/>
              <a:t>Social isolation</a:t>
            </a:r>
          </a:p>
          <a:p>
            <a:r>
              <a:rPr lang="en-US" dirty="0" smtClean="0"/>
              <a:t>Extreme shyness in social situations</a:t>
            </a:r>
          </a:p>
          <a:p>
            <a:r>
              <a:rPr lang="en-US" dirty="0" smtClean="0"/>
              <a:t>Timidity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A personality disorder is a type of mental illness in which you have trouble perceiving and relating to situations and to people — including yourself. (Source, Mayo Clinic)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Avoidant personality disorder</a:t>
            </a:r>
            <a:endParaRPr lang="en-US" dirty="0"/>
          </a:p>
        </p:txBody>
      </p:sp>
      <p:pic>
        <p:nvPicPr>
          <p:cNvPr id="4" name="Content Placeholder 3" descr="avoid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371600"/>
            <a:ext cx="4914900" cy="46445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Dependent personality disorder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Excessive dependence on others</a:t>
            </a:r>
          </a:p>
          <a:p>
            <a:r>
              <a:rPr lang="en-US" dirty="0" smtClean="0"/>
              <a:t>Submissiveness toward others</a:t>
            </a:r>
          </a:p>
          <a:p>
            <a:r>
              <a:rPr lang="en-US" dirty="0" smtClean="0"/>
              <a:t>A desire to be taken care of</a:t>
            </a:r>
          </a:p>
          <a:p>
            <a:r>
              <a:rPr lang="en-US" dirty="0" smtClean="0"/>
              <a:t>Tolerance of poor or abusive treatment</a:t>
            </a:r>
          </a:p>
          <a:p>
            <a:r>
              <a:rPr lang="en-US" dirty="0" smtClean="0"/>
              <a:t>Urgent need to start a new relationship when one has ended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Dependent personality disorder</a:t>
            </a:r>
            <a:endParaRPr lang="en-US" dirty="0"/>
          </a:p>
        </p:txBody>
      </p:sp>
      <p:pic>
        <p:nvPicPr>
          <p:cNvPr id="4" name="Content Placeholder 3" descr="depen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1752600"/>
            <a:ext cx="5081587" cy="46491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Obsessive-compulsive personality disorder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Preoccupation with orderliness and rules</a:t>
            </a:r>
          </a:p>
          <a:p>
            <a:r>
              <a:rPr lang="en-US" dirty="0" smtClean="0"/>
              <a:t>Extreme perfectionism</a:t>
            </a:r>
          </a:p>
          <a:p>
            <a:r>
              <a:rPr lang="en-US" dirty="0" smtClean="0"/>
              <a:t>Desire to be in control of situations</a:t>
            </a:r>
          </a:p>
          <a:p>
            <a:r>
              <a:rPr lang="en-US" dirty="0" smtClean="0"/>
              <a:t>Inability to discard broken or worthless objects</a:t>
            </a:r>
          </a:p>
          <a:p>
            <a:r>
              <a:rPr lang="en-US" dirty="0" smtClean="0"/>
              <a:t>Inflexibility</a:t>
            </a:r>
          </a:p>
          <a:p>
            <a:r>
              <a:rPr lang="en-US" dirty="0" smtClean="0"/>
              <a:t>Obsessive-compulsive personality disorder isn't the same as obsessive-compulsive disorder, a type of anxiety disorder.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Obsessive-compulsive personality disorder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obses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524000"/>
            <a:ext cx="8523288" cy="42616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In general, having a personality disorder means you have a rigid and unhealthy pattern of thinking and behaving no matter what the situation. This leads to significant problems and limitations in relationships, social encounters, work and school.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Frequent mood swings</a:t>
            </a:r>
          </a:p>
          <a:p>
            <a:r>
              <a:rPr lang="en-US" dirty="0" smtClean="0"/>
              <a:t>Stormy relationships</a:t>
            </a:r>
          </a:p>
          <a:p>
            <a:r>
              <a:rPr lang="en-US" dirty="0" smtClean="0"/>
              <a:t>Social isolation</a:t>
            </a:r>
          </a:p>
          <a:p>
            <a:r>
              <a:rPr lang="en-US" dirty="0" smtClean="0"/>
              <a:t>Angry outbursts</a:t>
            </a:r>
          </a:p>
          <a:p>
            <a:r>
              <a:rPr lang="en-US" dirty="0" smtClean="0"/>
              <a:t>Suspicion and mistrust of others</a:t>
            </a:r>
          </a:p>
          <a:p>
            <a:r>
              <a:rPr lang="en-US" dirty="0" smtClean="0"/>
              <a:t>Difficulty making friends</a:t>
            </a:r>
          </a:p>
          <a:p>
            <a:r>
              <a:rPr lang="en-US" dirty="0" smtClean="0"/>
              <a:t>A need for instant gratification</a:t>
            </a:r>
          </a:p>
          <a:p>
            <a:r>
              <a:rPr lang="en-US" dirty="0" smtClean="0"/>
              <a:t>Poor impulse control</a:t>
            </a:r>
          </a:p>
          <a:p>
            <a:r>
              <a:rPr lang="en-US" dirty="0" smtClean="0"/>
              <a:t>Alcohol or substance abuse</a:t>
            </a:r>
          </a:p>
          <a:p>
            <a:pPr>
              <a:buNone/>
            </a:pPr>
            <a:r>
              <a:rPr lang="en-US" dirty="0" smtClean="0"/>
              <a:t>(Mayo Clinic)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Cluster A : Odd or eccentric thinking or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r>
              <a:rPr lang="en-US" b="1" dirty="0"/>
              <a:t>	</a:t>
            </a:r>
            <a:r>
              <a:rPr lang="en-US" sz="3200" dirty="0"/>
              <a:t>Paranoid personality disorder </a:t>
            </a:r>
          </a:p>
          <a:p>
            <a:r>
              <a:rPr lang="en-US" dirty="0" smtClean="0"/>
              <a:t>Distrust and suspicion of others</a:t>
            </a:r>
          </a:p>
          <a:p>
            <a:r>
              <a:rPr lang="en-US" dirty="0" smtClean="0"/>
              <a:t>Believing that others are trying to harm you</a:t>
            </a:r>
          </a:p>
          <a:p>
            <a:r>
              <a:rPr lang="en-US" dirty="0" smtClean="0"/>
              <a:t>Emotional detachment</a:t>
            </a:r>
          </a:p>
          <a:p>
            <a:r>
              <a:rPr lang="en-US" dirty="0" smtClean="0"/>
              <a:t>Hostility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Paranoid Personality Disorder</a:t>
            </a:r>
            <a:endParaRPr lang="en-US" dirty="0"/>
          </a:p>
        </p:txBody>
      </p:sp>
      <p:pic>
        <p:nvPicPr>
          <p:cNvPr id="4" name="Content Placeholder 3" descr="para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828800"/>
            <a:ext cx="54864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Schizoid Personality </a:t>
            </a:r>
            <a:r>
              <a:rPr lang="en-US" b="1" dirty="0"/>
              <a:t>D</a:t>
            </a:r>
            <a:r>
              <a:rPr lang="en-US" b="1" dirty="0" smtClean="0"/>
              <a:t>isorder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interest in social relationships</a:t>
            </a:r>
          </a:p>
          <a:p>
            <a:r>
              <a:rPr lang="en-US" dirty="0" smtClean="0"/>
              <a:t>Limited range of emotional expression</a:t>
            </a:r>
          </a:p>
          <a:p>
            <a:r>
              <a:rPr lang="en-US" dirty="0" smtClean="0"/>
              <a:t>Inability to pick up normal social cues</a:t>
            </a:r>
          </a:p>
          <a:p>
            <a:r>
              <a:rPr lang="en-US" dirty="0" smtClean="0"/>
              <a:t>Appearing dull or indifferent to others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Schizoid Personality Disorder</a:t>
            </a:r>
            <a:endParaRPr lang="en-US" dirty="0"/>
          </a:p>
        </p:txBody>
      </p:sp>
      <p:pic>
        <p:nvPicPr>
          <p:cNvPr id="4" name="Content Placeholder 3" descr="schiz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752600"/>
            <a:ext cx="5920979" cy="39473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Schizotypal</a:t>
            </a:r>
            <a:r>
              <a:rPr lang="en-US" b="1" dirty="0" smtClean="0"/>
              <a:t> Personality </a:t>
            </a:r>
            <a:r>
              <a:rPr lang="en-US" b="1" dirty="0"/>
              <a:t>D</a:t>
            </a:r>
            <a:r>
              <a:rPr lang="en-US" b="1" dirty="0" smtClean="0"/>
              <a:t>isorder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Peculiar dress, thinking, beliefs or behavior</a:t>
            </a:r>
          </a:p>
          <a:p>
            <a:r>
              <a:rPr lang="en-US" dirty="0" smtClean="0"/>
              <a:t>Perceptual alterations, such as those affecting touch</a:t>
            </a:r>
          </a:p>
          <a:p>
            <a:r>
              <a:rPr lang="en-US" dirty="0" smtClean="0"/>
              <a:t>Discomfort in close relationships</a:t>
            </a:r>
          </a:p>
          <a:p>
            <a:r>
              <a:rPr lang="en-US" dirty="0" smtClean="0"/>
              <a:t>Flat emotions or inappropriate emotional responses</a:t>
            </a:r>
          </a:p>
          <a:p>
            <a:r>
              <a:rPr lang="en-US" dirty="0" smtClean="0"/>
              <a:t>Indifference to others</a:t>
            </a:r>
          </a:p>
          <a:p>
            <a:r>
              <a:rPr lang="en-US" dirty="0" smtClean="0"/>
              <a:t>"Magical thinking" — believing you can influence people and events with your thoughts</a:t>
            </a:r>
          </a:p>
          <a:p>
            <a:r>
              <a:rPr lang="en-US" dirty="0" smtClean="0"/>
              <a:t>Believing that messages are hidden for you in public speeches or displays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337</Words>
  <Application>Microsoft Office PowerPoint</Application>
  <PresentationFormat>On-screen Show (4:3)</PresentationFormat>
  <Paragraphs>92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Personality Disorders (Axis II)</vt:lpstr>
      <vt:lpstr>Definition</vt:lpstr>
      <vt:lpstr>Definition (continued)</vt:lpstr>
      <vt:lpstr>Symptoms</vt:lpstr>
      <vt:lpstr>Cluster A : Odd or eccentric thinking or behavior</vt:lpstr>
      <vt:lpstr>Paranoid Personality Disorder</vt:lpstr>
      <vt:lpstr>Schizoid Personality Disorder  </vt:lpstr>
      <vt:lpstr>Schizoid Personality Disorder</vt:lpstr>
      <vt:lpstr>Schizotypal Personality Disorder  </vt:lpstr>
      <vt:lpstr>Schizotypal Personality Disorder</vt:lpstr>
      <vt:lpstr>Cluster B: dramatic, overly emotional thinking or behavior</vt:lpstr>
      <vt:lpstr>Antisocial Personality Disorder</vt:lpstr>
      <vt:lpstr>Borderline personality disorder  </vt:lpstr>
      <vt:lpstr>Borderline personality disorder</vt:lpstr>
      <vt:lpstr>Histrionic personality disorder  </vt:lpstr>
      <vt:lpstr>Histrionic personality disorder</vt:lpstr>
      <vt:lpstr>Narcissistic personality disorder</vt:lpstr>
      <vt:lpstr>Narcissistic personality disorder</vt:lpstr>
      <vt:lpstr>Cluster C: anxious, fearful thinking or behavior</vt:lpstr>
      <vt:lpstr>Avoidant personality disorder</vt:lpstr>
      <vt:lpstr>Dependent personality disorder  </vt:lpstr>
      <vt:lpstr>Dependent personality disorder</vt:lpstr>
      <vt:lpstr>Obsessive-compulsive personality disorder </vt:lpstr>
      <vt:lpstr>Obsessive-compulsive personality disorder </vt:lpstr>
    </vt:vector>
  </TitlesOfParts>
  <Company>NUSD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 Disorder (Axis II)</dc:title>
  <dc:creator>mspinrad</dc:creator>
  <cp:lastModifiedBy>mspinrad</cp:lastModifiedBy>
  <cp:revision>34</cp:revision>
  <dcterms:created xsi:type="dcterms:W3CDTF">2013-03-21T16:34:35Z</dcterms:created>
  <dcterms:modified xsi:type="dcterms:W3CDTF">2013-03-21T17:38:07Z</dcterms:modified>
</cp:coreProperties>
</file>