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AE6FB1-3C8C-435B-83F1-246D935A8E6C}">
  <a:tblStyle styleId="{80AE6FB1-3C8C-435B-83F1-246D935A8E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4f74d1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4f74d1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d4f74d1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d4f74d1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d4f74d1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d4f74d1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d4f74d1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d4f74d1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d4f74d1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d4f74d1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d4f74d1a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d4f74d1a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d4f74d1a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d4f74d1a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gHvqDzh4gr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bWyhsqh_e9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2500" y="127100"/>
            <a:ext cx="8914800" cy="1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January 14, 2019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Modules 41 &amp; 42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298" y="2374300"/>
            <a:ext cx="5463201" cy="39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76925" y="103475"/>
            <a:ext cx="8983800" cy="4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○"/>
            </a:pPr>
            <a:r>
              <a:rPr lang="en" sz="24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Emotions</a:t>
            </a: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a mix of bodily arousal, expressive behaviors and conscious experience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○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Theories of Emotion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■"/>
            </a:pPr>
            <a:r>
              <a:rPr lang="en" sz="24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James-Lange Theory</a:t>
            </a: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awareness of our physiological (bodily) responses to an emotion-arousing stimulus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Stimulus → Arousal </a:t>
            </a: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 Emotion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Snake → Heart Pounding → Fear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76925" y="103475"/>
            <a:ext cx="8983800" cy="6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Theories of Emotion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■"/>
            </a:pPr>
            <a:r>
              <a:rPr lang="en" sz="24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Cannon-Bard Theory</a:t>
            </a: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emotion-arousing stimulus simultaneously triggers a physiological response and the experience of emotion (simultaneous activation of SNS and brain’s cortex)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Stimulus → Arousal &amp; Emotion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Snake → Heart Pounding and Fear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6925" y="103475"/>
            <a:ext cx="8983800" cy="6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Theories of Emotion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■"/>
            </a:pPr>
            <a:r>
              <a:rPr lang="en" sz="24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Two-Factor Theory</a:t>
            </a: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(Schachter-Singer) = emotions have two ingredients -- physical arousal and cognitive label of the arousal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Stimulus → Arousal &amp; Cognitive Label → Emotion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Snake → Heart Pounding &amp; “I must be afraid” → Fear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Arousal can spillover from one event to the next (Spillover Effect)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17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{80AE6FB1-3C8C-435B-83F1-246D935A8E6C}</a:tableStyleId>
              </a:tblPr>
              <a:tblGrid>
                <a:gridCol w="189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Theory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Explanation of Emotions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Example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James- Lange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Emotions arise from our awareness of our bodily responses to emotion arousing stimuli: stimuli →arousal → emotion.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We observe our heart racing after a threat and then feel afraid.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Cannon-Bard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Emotion-arousing stimuli trigger our bodily responses and simultaneous subjective experience.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Our heart races at the same time that we feel afraid.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Schachter- Singer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Our experience of emotion depends on two factors: general arousal and a conscious cognitive label.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We may interpret our arousal as fear or excitement, depending on the context.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Zajonc; LeDoux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Some embodied responses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happen instantly, without conscious appraisal.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We automatically feel startled by a sound in the forest before labeling it as a threat.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Lazarus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Cognitive appraisal (“Is it dangerous or not?”)—sometimes without our awareness—defines emotion.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The sound is “just the wind.”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76925" y="103475"/>
            <a:ext cx="8983800" cy="6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Physiology of Emotions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○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Autonomic Nervous System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■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Sympathetic Nervous System (SNS) directs adrenal glands to release epinephrine (adrenaline) and norepinephrine (noradrenaline)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■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Parasympathetic Nervous System (PNS) gradually calms our body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○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Watching fearful faces = amygdala activity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○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Depressed people = more activity in the right frontal lobe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○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moods = more left frontal lobe activity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76925" y="103475"/>
            <a:ext cx="8983800" cy="6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" sz="24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Facial Feedback Effect</a:t>
            </a: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facial muscle states can trigger corresponding feelings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Smile a BIG smile right now -- hold it for ten seconds.</a:t>
            </a:r>
            <a:endParaRPr sz="24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Frown a BIG frown right now -- hold it for ten seconds.</a:t>
            </a:r>
            <a:endParaRPr sz="24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911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700" y="1828800"/>
            <a:ext cx="452313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678325"/>
            <a:ext cx="4252901" cy="297703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/>
        </p:nvSpPr>
        <p:spPr>
          <a:xfrm>
            <a:off x="6080825" y="152400"/>
            <a:ext cx="30000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FF"/>
                </a:solidFill>
                <a:hlinkClick r:id="rId6"/>
              </a:rPr>
              <a:t>https://www.youtube.com/watch?v=bWyhsqh_e9s</a:t>
            </a:r>
            <a:r>
              <a:rPr lang="en" b="1">
                <a:solidFill>
                  <a:srgbClr val="0000FF"/>
                </a:solidFill>
              </a:rPr>
              <a:t>   (4 min)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FF"/>
                </a:solidFill>
                <a:hlinkClick r:id="rId7"/>
              </a:rPr>
              <a:t>https://www.youtube.com/watch?v=gHvqDzh4grc</a:t>
            </a:r>
            <a:r>
              <a:rPr lang="en" b="1">
                <a:solidFill>
                  <a:srgbClr val="0000FF"/>
                </a:solidFill>
              </a:rPr>
              <a:t>   (2 min)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January 14, 2019  Modules 41 &amp; 42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14, 2019  Modules 41 &amp; 42</dc:title>
  <dc:creator>MIKE SPINRAD</dc:creator>
  <cp:lastModifiedBy>MIKE SPINRAD</cp:lastModifiedBy>
  <cp:revision>1</cp:revision>
  <dcterms:modified xsi:type="dcterms:W3CDTF">2020-01-22T21:34:04Z</dcterms:modified>
</cp:coreProperties>
</file>