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57" r:id="rId3"/>
    <p:sldId id="285" r:id="rId4"/>
    <p:sldId id="286" r:id="rId5"/>
    <p:sldId id="258" r:id="rId6"/>
    <p:sldId id="264" r:id="rId7"/>
    <p:sldId id="265" r:id="rId8"/>
    <p:sldId id="260" r:id="rId9"/>
    <p:sldId id="261" r:id="rId10"/>
    <p:sldId id="278" r:id="rId11"/>
    <p:sldId id="270" r:id="rId12"/>
    <p:sldId id="279" r:id="rId13"/>
    <p:sldId id="284" r:id="rId14"/>
    <p:sldId id="287" r:id="rId15"/>
    <p:sldId id="280" r:id="rId16"/>
    <p:sldId id="271" r:id="rId17"/>
    <p:sldId id="262" r:id="rId18"/>
    <p:sldId id="288" r:id="rId19"/>
    <p:sldId id="272" r:id="rId20"/>
    <p:sldId id="273" r:id="rId21"/>
    <p:sldId id="274" r:id="rId22"/>
    <p:sldId id="281" r:id="rId23"/>
    <p:sldId id="263" r:id="rId24"/>
    <p:sldId id="275" r:id="rId25"/>
    <p:sldId id="282" r:id="rId26"/>
    <p:sldId id="283" r:id="rId2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78" autoAdjust="0"/>
  </p:normalViewPr>
  <p:slideViewPr>
    <p:cSldViewPr>
      <p:cViewPr varScale="1">
        <p:scale>
          <a:sx n="70" d="100"/>
          <a:sy n="70" d="100"/>
        </p:scale>
        <p:origin x="516"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en-US"/>
          </a:p>
        </p:txBody>
      </p:sp>
      <p:sp>
        <p:nvSpPr>
          <p:cNvPr id="4099"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en-US"/>
          </a:p>
        </p:txBody>
      </p:sp>
      <p:sp>
        <p:nvSpPr>
          <p:cNvPr id="307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5808053F-8256-4036-9FEC-4888AD5C3C11}" type="slidenum">
              <a:rPr lang="en-US" altLang="en-US"/>
              <a:pPr>
                <a:defRPr/>
              </a:pPr>
              <a:t>‹#›</a:t>
            </a:fld>
            <a:endParaRPr lang="en-US" altLang="en-US"/>
          </a:p>
        </p:txBody>
      </p:sp>
    </p:spTree>
    <p:extLst>
      <p:ext uri="{BB962C8B-B14F-4D97-AF65-F5344CB8AC3E}">
        <p14:creationId xmlns:p14="http://schemas.microsoft.com/office/powerpoint/2010/main" val="6469056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miter lim="800000"/>
            <a:headEnd/>
            <a:tailEnd/>
          </a:ln>
        </p:spPr>
        <p:txBody>
          <a:bodyPr/>
          <a:lstStyle/>
          <a:p>
            <a:fld id="{3E36638C-9C00-4012-B008-094DD12B2310}" type="slidenum">
              <a:rPr lang="en-US" altLang="en-US" smtClean="0"/>
              <a:pPr/>
              <a:t>2</a:t>
            </a:fld>
            <a:endParaRPr lang="en-US" altLang="en-US" smtClean="0"/>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41567052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82A05F8-8F2B-439B-A0BF-6263392B752A}"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FC0D7A4-A7DE-4F5E-88EB-789AE49DF0DD}"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18D02A2D-31E0-4969-B70E-7DDE6439B5BB}" type="slidenum">
              <a:rPr lang="en-US" altLang="en-US"/>
              <a:pPr>
                <a:defRPr/>
              </a:pPr>
              <a:t>‹#›</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3571624-6773-41BE-9D0C-EEF2090B5690}" type="slidenum">
              <a:rPr lang="en-US" altLang="en-US"/>
              <a:pPr>
                <a:defRPr/>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EA51856-3335-437C-B898-7416A5883DD7}" type="slidenum">
              <a:rPr lang="en-US" altLang="en-US"/>
              <a:pPr>
                <a:defRPr/>
              </a:pPr>
              <a:t>‹#›</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a:lstStyle/>
          <a:p>
            <a:pPr lvl="0"/>
            <a:endParaRPr lang="en-US" noProof="0" smtClean="0"/>
          </a:p>
        </p:txBody>
      </p:sp>
      <p:sp>
        <p:nvSpPr>
          <p:cNvPr id="4" name="Text Placeholder 3"/>
          <p:cNvSpPr>
            <a:spLocks noGrp="1"/>
          </p:cNvSpPr>
          <p:nvPr>
            <p:ph type="body"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B8DE4E8-2984-41D8-920C-F28FF4CB9137}"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81AA5CF-DB2B-440B-8CFC-45381A9F8E0E}"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A17414E-8D2D-4F56-8EF5-B512DE31AC13}"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9CEBC0C-8858-4668-9067-872F9D32CA28}"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3A3C6E92-16B4-4E21-80E3-E77AFC0C8246}"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F4A2454B-CDBC-40BD-9D84-3C7EE68CD322}"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1338FE2B-54B3-42F3-BCD6-A937264A04D6}"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2EB564AD-B98B-4703-BB58-CEB7DAD2B7A2}"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3EC366E-BFB8-4C10-9B88-2BA199996D27}"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75A74617-B856-48D4-A6FD-13DC44F53F3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a:ln>
            <a:miter lim="800000"/>
            <a:headEnd/>
            <a:tailEnd/>
          </a:ln>
        </p:spPr>
        <p:txBody>
          <a:bodyPr/>
          <a:lstStyle/>
          <a:p>
            <a:fld id="{7C9F6626-21E1-4CFB-AAA6-C7B66B9512EE}" type="slidenum">
              <a:rPr lang="en-US" altLang="en-US" smtClean="0"/>
              <a:pPr/>
              <a:t>1</a:t>
            </a:fld>
            <a:endParaRPr lang="en-US" altLang="en-US" smtClean="0"/>
          </a:p>
        </p:txBody>
      </p:sp>
      <p:sp>
        <p:nvSpPr>
          <p:cNvPr id="2051" name="Rectangle 2"/>
          <p:cNvSpPr>
            <a:spLocks noGrp="1" noChangeArrowheads="1"/>
          </p:cNvSpPr>
          <p:nvPr>
            <p:ph type="ctrTitle"/>
          </p:nvPr>
        </p:nvSpPr>
        <p:spPr>
          <a:xfrm>
            <a:off x="685800" y="914400"/>
            <a:ext cx="7772400" cy="1143000"/>
          </a:xfrm>
        </p:spPr>
        <p:txBody>
          <a:bodyPr/>
          <a:lstStyle/>
          <a:p>
            <a:pPr eaLnBrk="1" hangingPunct="1"/>
            <a:r>
              <a:rPr lang="en-US" altLang="en-US" sz="4800" smtClean="0"/>
              <a:t>The Political Landscape</a:t>
            </a:r>
          </a:p>
        </p:txBody>
      </p:sp>
      <p:sp>
        <p:nvSpPr>
          <p:cNvPr id="2052" name="Rectangle 3"/>
          <p:cNvSpPr>
            <a:spLocks noGrp="1" noChangeArrowheads="1"/>
          </p:cNvSpPr>
          <p:nvPr>
            <p:ph type="subTitle" idx="1"/>
          </p:nvPr>
        </p:nvSpPr>
        <p:spPr>
          <a:xfrm>
            <a:off x="1371600" y="2514600"/>
            <a:ext cx="6477000" cy="3657600"/>
          </a:xfrm>
        </p:spPr>
        <p:txBody>
          <a:bodyPr/>
          <a:lstStyle/>
          <a:p>
            <a:pPr eaLnBrk="1" hangingPunct="1"/>
            <a:r>
              <a:rPr lang="en-US" altLang="en-US" sz="4800" smtClean="0"/>
              <a:t>Chapter 1</a:t>
            </a:r>
          </a:p>
          <a:p>
            <a:pPr eaLnBrk="1" hangingPunct="1"/>
            <a:r>
              <a:rPr lang="en-US" altLang="en-US" sz="4800" smtClean="0"/>
              <a:t>O’Connor and Sabato</a:t>
            </a:r>
          </a:p>
          <a:p>
            <a:pPr eaLnBrk="1" hangingPunct="1"/>
            <a:r>
              <a:rPr lang="en-US" altLang="en-US" sz="4800" u="sng" smtClean="0"/>
              <a:t>American Government: </a:t>
            </a:r>
          </a:p>
          <a:p>
            <a:pPr eaLnBrk="1" hangingPunct="1"/>
            <a:r>
              <a:rPr lang="en-US" altLang="en-US" sz="4800" u="sng" smtClean="0"/>
              <a:t>Continuity and Change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a:ln>
            <a:miter lim="800000"/>
            <a:headEnd/>
            <a:tailEnd/>
          </a:ln>
        </p:spPr>
        <p:txBody>
          <a:bodyPr/>
          <a:lstStyle/>
          <a:p>
            <a:fld id="{23592EB5-2737-4977-9857-D147A1CDB0BF}" type="slidenum">
              <a:rPr lang="en-US" altLang="en-US" smtClean="0"/>
              <a:pPr/>
              <a:t>10</a:t>
            </a:fld>
            <a:endParaRPr lang="en-US" altLang="en-US" smtClean="0"/>
          </a:p>
        </p:txBody>
      </p:sp>
      <p:sp>
        <p:nvSpPr>
          <p:cNvPr id="15363" name="Rectangle 5"/>
          <p:cNvSpPr>
            <a:spLocks noGrp="1" noChangeArrowheads="1"/>
          </p:cNvSpPr>
          <p:nvPr>
            <p:ph type="title"/>
          </p:nvPr>
        </p:nvSpPr>
        <p:spPr/>
        <p:txBody>
          <a:bodyPr/>
          <a:lstStyle/>
          <a:p>
            <a:pPr eaLnBrk="1" hangingPunct="1"/>
            <a:endParaRPr lang="en-US" altLang="en-US" smtClean="0"/>
          </a:p>
        </p:txBody>
      </p:sp>
      <p:pic>
        <p:nvPicPr>
          <p:cNvPr id="15364" name="Picture 4" descr="fig011"/>
          <p:cNvPicPr>
            <a:picLocks noGrp="1" noChangeAspect="1" noChangeArrowheads="1"/>
          </p:cNvPicPr>
          <p:nvPr>
            <p:ph idx="1"/>
          </p:nvPr>
        </p:nvPicPr>
        <p:blipFill>
          <a:blip r:embed="rId2" cstate="print"/>
          <a:srcRect/>
          <a:stretch>
            <a:fillRect/>
          </a:stretch>
        </p:blipFill>
        <p:spPr>
          <a:xfrm>
            <a:off x="228600" y="304800"/>
            <a:ext cx="8686800" cy="6248400"/>
          </a:xfr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Slide Number Placeholder 6"/>
          <p:cNvSpPr>
            <a:spLocks noGrp="1"/>
          </p:cNvSpPr>
          <p:nvPr>
            <p:ph type="sldNum" sz="quarter" idx="12"/>
          </p:nvPr>
        </p:nvSpPr>
        <p:spPr>
          <a:noFill/>
          <a:ln>
            <a:miter lim="800000"/>
            <a:headEnd/>
            <a:tailEnd/>
          </a:ln>
        </p:spPr>
        <p:txBody>
          <a:bodyPr/>
          <a:lstStyle/>
          <a:p>
            <a:fld id="{89F24B0C-1DBE-4066-9EE2-BA3664E8FB6C}" type="slidenum">
              <a:rPr lang="en-US" altLang="en-US" smtClean="0"/>
              <a:pPr/>
              <a:t>11</a:t>
            </a:fld>
            <a:endParaRPr lang="en-US" altLang="en-US" smtClean="0"/>
          </a:p>
        </p:txBody>
      </p:sp>
      <p:sp>
        <p:nvSpPr>
          <p:cNvPr id="18435" name="Rectangle 3"/>
          <p:cNvSpPr>
            <a:spLocks noGrp="1" noChangeArrowheads="1"/>
          </p:cNvSpPr>
          <p:nvPr>
            <p:ph type="body" sz="half" idx="1"/>
          </p:nvPr>
        </p:nvSpPr>
        <p:spPr>
          <a:xfrm>
            <a:off x="228600" y="1219200"/>
            <a:ext cx="4724400" cy="5029200"/>
          </a:xfrm>
        </p:spPr>
        <p:txBody>
          <a:bodyPr/>
          <a:lstStyle/>
          <a:p>
            <a:pPr eaLnBrk="1" hangingPunct="1"/>
            <a:r>
              <a:rPr lang="en-US" altLang="en-US" sz="2800" dirty="0" smtClean="0"/>
              <a:t>Not only are we bigger we are also more </a:t>
            </a:r>
            <a:r>
              <a:rPr lang="en-US" altLang="en-US" sz="2800" b="1" dirty="0" smtClean="0"/>
              <a:t>diverse.</a:t>
            </a:r>
          </a:p>
          <a:p>
            <a:pPr eaLnBrk="1" hangingPunct="1"/>
            <a:r>
              <a:rPr lang="en-US" altLang="en-US" sz="2800" dirty="0" smtClean="0"/>
              <a:t>In colonial times most </a:t>
            </a:r>
            <a:r>
              <a:rPr lang="en-US" altLang="en-US" sz="2800" dirty="0" smtClean="0"/>
              <a:t>(non-indigenous) Americans </a:t>
            </a:r>
            <a:r>
              <a:rPr lang="en-US" altLang="en-US" sz="2800" dirty="0" smtClean="0"/>
              <a:t>were Anglo-Saxon. </a:t>
            </a:r>
          </a:p>
          <a:p>
            <a:pPr eaLnBrk="1" hangingPunct="1"/>
            <a:r>
              <a:rPr lang="en-US" altLang="en-US" sz="2800" dirty="0" smtClean="0"/>
              <a:t>In 2010, the U.S. population was made up of…</a:t>
            </a:r>
          </a:p>
          <a:p>
            <a:pPr lvl="1" eaLnBrk="1" hangingPunct="1"/>
            <a:r>
              <a:rPr lang="en-US" altLang="en-US" sz="2400" dirty="0" smtClean="0"/>
              <a:t>whites 63.7% </a:t>
            </a:r>
          </a:p>
          <a:p>
            <a:pPr lvl="1" eaLnBrk="1" hangingPunct="1"/>
            <a:r>
              <a:rPr lang="en-US" altLang="en-US" sz="2400" dirty="0" smtClean="0"/>
              <a:t>African Americans 12.6%</a:t>
            </a:r>
          </a:p>
          <a:p>
            <a:pPr lvl="1" eaLnBrk="1" hangingPunct="1"/>
            <a:r>
              <a:rPr lang="en-US" altLang="en-US" sz="2400" dirty="0" smtClean="0"/>
              <a:t>Hispanics 16.4%</a:t>
            </a:r>
          </a:p>
          <a:p>
            <a:pPr lvl="1" eaLnBrk="1" hangingPunct="1"/>
            <a:r>
              <a:rPr lang="en-US" altLang="en-US" sz="2400" dirty="0" smtClean="0"/>
              <a:t>Asian 4.8%</a:t>
            </a:r>
          </a:p>
        </p:txBody>
      </p:sp>
      <p:sp>
        <p:nvSpPr>
          <p:cNvPr id="16388" name="Rectangle 5"/>
          <p:cNvSpPr>
            <a:spLocks noGrp="1" noChangeArrowheads="1"/>
          </p:cNvSpPr>
          <p:nvPr>
            <p:ph type="title"/>
          </p:nvPr>
        </p:nvSpPr>
        <p:spPr>
          <a:xfrm>
            <a:off x="685800" y="228600"/>
            <a:ext cx="7772400" cy="762000"/>
          </a:xfrm>
          <a:noFill/>
        </p:spPr>
        <p:txBody>
          <a:bodyPr/>
          <a:lstStyle/>
          <a:p>
            <a:pPr marL="838200" indent="-838200" eaLnBrk="1" hangingPunct="1"/>
            <a:r>
              <a:rPr lang="en-US" altLang="en-US" smtClean="0"/>
              <a:t>Changing Demographics</a:t>
            </a:r>
          </a:p>
        </p:txBody>
      </p:sp>
      <p:pic>
        <p:nvPicPr>
          <p:cNvPr id="16389" name="Picture 19" descr="popula"/>
          <p:cNvPicPr>
            <a:picLocks noGrp="1" noChangeAspect="1" noChangeArrowheads="1"/>
          </p:cNvPicPr>
          <p:nvPr>
            <p:ph type="clipArt" sz="half" idx="2"/>
          </p:nvPr>
        </p:nvPicPr>
        <p:blipFill>
          <a:blip r:embed="rId2" cstate="print"/>
          <a:srcRect/>
          <a:stretch>
            <a:fillRect/>
          </a:stretch>
        </p:blipFill>
        <p:spPr>
          <a:xfrm>
            <a:off x="4876800" y="1981200"/>
            <a:ext cx="4038600" cy="3319463"/>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wipe(up)">
                                      <p:cBhvr>
                                        <p:cTn id="7" dur="500"/>
                                        <p:tgtEl>
                                          <p:spTgt spid="184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wipe(up)">
                                      <p:cBhvr>
                                        <p:cTn id="12" dur="500"/>
                                        <p:tgtEl>
                                          <p:spTgt spid="1843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18435">
                                            <p:txEl>
                                              <p:pRg st="2" end="2"/>
                                            </p:txEl>
                                          </p:spTgt>
                                        </p:tgtEl>
                                        <p:attrNameLst>
                                          <p:attrName>style.visibility</p:attrName>
                                        </p:attrNameLst>
                                      </p:cBhvr>
                                      <p:to>
                                        <p:strVal val="visible"/>
                                      </p:to>
                                    </p:set>
                                    <p:animEffect transition="in" filter="wipe(up)">
                                      <p:cBhvr>
                                        <p:cTn id="17" dur="500"/>
                                        <p:tgtEl>
                                          <p:spTgt spid="18435">
                                            <p:txEl>
                                              <p:pRg st="2" end="2"/>
                                            </p:txEl>
                                          </p:spTgt>
                                        </p:tgtEl>
                                      </p:cBhvr>
                                    </p:animEffect>
                                  </p:childTnLst>
                                </p:cTn>
                              </p:par>
                              <p:par>
                                <p:cTn id="18" presetID="22" presetClass="entr" presetSubtype="1" fill="hold" grpId="0" nodeType="withEffect">
                                  <p:stCondLst>
                                    <p:cond delay="0"/>
                                  </p:stCondLst>
                                  <p:childTnLst>
                                    <p:set>
                                      <p:cBhvr>
                                        <p:cTn id="19" dur="1" fill="hold">
                                          <p:stCondLst>
                                            <p:cond delay="0"/>
                                          </p:stCondLst>
                                        </p:cTn>
                                        <p:tgtEl>
                                          <p:spTgt spid="18435">
                                            <p:txEl>
                                              <p:pRg st="3" end="3"/>
                                            </p:txEl>
                                          </p:spTgt>
                                        </p:tgtEl>
                                        <p:attrNameLst>
                                          <p:attrName>style.visibility</p:attrName>
                                        </p:attrNameLst>
                                      </p:cBhvr>
                                      <p:to>
                                        <p:strVal val="visible"/>
                                      </p:to>
                                    </p:set>
                                    <p:animEffect transition="in" filter="wipe(up)">
                                      <p:cBhvr>
                                        <p:cTn id="20" dur="500"/>
                                        <p:tgtEl>
                                          <p:spTgt spid="18435">
                                            <p:txEl>
                                              <p:pRg st="3" end="3"/>
                                            </p:txEl>
                                          </p:spTgt>
                                        </p:tgtEl>
                                      </p:cBhvr>
                                    </p:animEffect>
                                  </p:childTnLst>
                                </p:cTn>
                              </p:par>
                              <p:par>
                                <p:cTn id="21" presetID="22" presetClass="entr" presetSubtype="1" fill="hold" grpId="0" nodeType="withEffect">
                                  <p:stCondLst>
                                    <p:cond delay="0"/>
                                  </p:stCondLst>
                                  <p:childTnLst>
                                    <p:set>
                                      <p:cBhvr>
                                        <p:cTn id="22" dur="1" fill="hold">
                                          <p:stCondLst>
                                            <p:cond delay="0"/>
                                          </p:stCondLst>
                                        </p:cTn>
                                        <p:tgtEl>
                                          <p:spTgt spid="18435">
                                            <p:txEl>
                                              <p:pRg st="4" end="4"/>
                                            </p:txEl>
                                          </p:spTgt>
                                        </p:tgtEl>
                                        <p:attrNameLst>
                                          <p:attrName>style.visibility</p:attrName>
                                        </p:attrNameLst>
                                      </p:cBhvr>
                                      <p:to>
                                        <p:strVal val="visible"/>
                                      </p:to>
                                    </p:set>
                                    <p:animEffect transition="in" filter="wipe(up)">
                                      <p:cBhvr>
                                        <p:cTn id="23" dur="500"/>
                                        <p:tgtEl>
                                          <p:spTgt spid="18435">
                                            <p:txEl>
                                              <p:pRg st="4" end="4"/>
                                            </p:txEl>
                                          </p:spTgt>
                                        </p:tgtEl>
                                      </p:cBhvr>
                                    </p:animEffect>
                                  </p:childTnLst>
                                </p:cTn>
                              </p:par>
                              <p:par>
                                <p:cTn id="24" presetID="22" presetClass="entr" presetSubtype="1" fill="hold" grpId="0" nodeType="withEffect">
                                  <p:stCondLst>
                                    <p:cond delay="0"/>
                                  </p:stCondLst>
                                  <p:childTnLst>
                                    <p:set>
                                      <p:cBhvr>
                                        <p:cTn id="25" dur="1" fill="hold">
                                          <p:stCondLst>
                                            <p:cond delay="0"/>
                                          </p:stCondLst>
                                        </p:cTn>
                                        <p:tgtEl>
                                          <p:spTgt spid="18435">
                                            <p:txEl>
                                              <p:pRg st="5" end="5"/>
                                            </p:txEl>
                                          </p:spTgt>
                                        </p:tgtEl>
                                        <p:attrNameLst>
                                          <p:attrName>style.visibility</p:attrName>
                                        </p:attrNameLst>
                                      </p:cBhvr>
                                      <p:to>
                                        <p:strVal val="visible"/>
                                      </p:to>
                                    </p:set>
                                    <p:animEffect transition="in" filter="wipe(up)">
                                      <p:cBhvr>
                                        <p:cTn id="26" dur="500"/>
                                        <p:tgtEl>
                                          <p:spTgt spid="18435">
                                            <p:txEl>
                                              <p:pRg st="5" end="5"/>
                                            </p:txEl>
                                          </p:spTgt>
                                        </p:tgtEl>
                                      </p:cBhvr>
                                    </p:animEffect>
                                  </p:childTnLst>
                                </p:cTn>
                              </p:par>
                              <p:par>
                                <p:cTn id="27" presetID="22" presetClass="entr" presetSubtype="1" fill="hold" grpId="0" nodeType="withEffect">
                                  <p:stCondLst>
                                    <p:cond delay="0"/>
                                  </p:stCondLst>
                                  <p:childTnLst>
                                    <p:set>
                                      <p:cBhvr>
                                        <p:cTn id="28" dur="1" fill="hold">
                                          <p:stCondLst>
                                            <p:cond delay="0"/>
                                          </p:stCondLst>
                                        </p:cTn>
                                        <p:tgtEl>
                                          <p:spTgt spid="18435">
                                            <p:txEl>
                                              <p:pRg st="6" end="6"/>
                                            </p:txEl>
                                          </p:spTgt>
                                        </p:tgtEl>
                                        <p:attrNameLst>
                                          <p:attrName>style.visibility</p:attrName>
                                        </p:attrNameLst>
                                      </p:cBhvr>
                                      <p:to>
                                        <p:strVal val="visible"/>
                                      </p:to>
                                    </p:set>
                                    <p:animEffect transition="in" filter="wipe(up)">
                                      <p:cBhvr>
                                        <p:cTn id="29" dur="500"/>
                                        <p:tgtEl>
                                          <p:spTgt spid="1843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miter lim="800000"/>
            <a:headEnd/>
            <a:tailEnd/>
          </a:ln>
        </p:spPr>
        <p:txBody>
          <a:bodyPr/>
          <a:lstStyle/>
          <a:p>
            <a:fld id="{F10728CE-E06B-4669-932A-055F71CB6BB2}" type="slidenum">
              <a:rPr lang="en-US" altLang="en-US" smtClean="0"/>
              <a:pPr/>
              <a:t>12</a:t>
            </a:fld>
            <a:endParaRPr lang="en-US" altLang="en-US" smtClean="0"/>
          </a:p>
        </p:txBody>
      </p:sp>
      <p:sp>
        <p:nvSpPr>
          <p:cNvPr id="17411" name="Rectangle 5"/>
          <p:cNvSpPr>
            <a:spLocks noGrp="1" noChangeArrowheads="1"/>
          </p:cNvSpPr>
          <p:nvPr>
            <p:ph type="title"/>
          </p:nvPr>
        </p:nvSpPr>
        <p:spPr/>
        <p:txBody>
          <a:bodyPr/>
          <a:lstStyle/>
          <a:p>
            <a:pPr eaLnBrk="1" hangingPunct="1"/>
            <a:endParaRPr lang="en-US" altLang="en-US" smtClean="0"/>
          </a:p>
        </p:txBody>
      </p:sp>
      <p:pic>
        <p:nvPicPr>
          <p:cNvPr id="17412" name="Picture 4" descr="fig012"/>
          <p:cNvPicPr>
            <a:picLocks noGrp="1" noChangeAspect="1" noChangeArrowheads="1"/>
          </p:cNvPicPr>
          <p:nvPr>
            <p:ph idx="1"/>
          </p:nvPr>
        </p:nvPicPr>
        <p:blipFill>
          <a:blip r:embed="rId2" cstate="print"/>
          <a:srcRect/>
          <a:stretch>
            <a:fillRect/>
          </a:stretch>
        </p:blipFill>
        <p:spPr>
          <a:xfrm>
            <a:off x="685800" y="381000"/>
            <a:ext cx="8001000" cy="6000750"/>
          </a:xfr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a:ln>
            <a:miter lim="800000"/>
            <a:headEnd/>
            <a:tailEnd/>
          </a:ln>
        </p:spPr>
        <p:txBody>
          <a:bodyPr/>
          <a:lstStyle/>
          <a:p>
            <a:fld id="{6ABFB32E-9C14-432F-AB89-28BD290782CF}" type="slidenum">
              <a:rPr lang="en-US" altLang="en-US" smtClean="0"/>
              <a:pPr/>
              <a:t>13</a:t>
            </a:fld>
            <a:endParaRPr lang="en-US" altLang="en-US" smtClean="0"/>
          </a:p>
        </p:txBody>
      </p:sp>
      <p:sp>
        <p:nvSpPr>
          <p:cNvPr id="18435" name="Rectangle 5"/>
          <p:cNvSpPr>
            <a:spLocks noGrp="1" noChangeArrowheads="1"/>
          </p:cNvSpPr>
          <p:nvPr>
            <p:ph type="title"/>
          </p:nvPr>
        </p:nvSpPr>
        <p:spPr>
          <a:xfrm>
            <a:off x="685800" y="228600"/>
            <a:ext cx="7772400" cy="1143000"/>
          </a:xfrm>
        </p:spPr>
        <p:txBody>
          <a:bodyPr/>
          <a:lstStyle/>
          <a:p>
            <a:pPr eaLnBrk="1" hangingPunct="1"/>
            <a:r>
              <a:rPr lang="en-US" altLang="en-US" sz="4000" smtClean="0"/>
              <a:t>Changing Age Composition in the United States</a:t>
            </a:r>
          </a:p>
        </p:txBody>
      </p:sp>
      <p:pic>
        <p:nvPicPr>
          <p:cNvPr id="18436" name="Picture 4" descr="01017"/>
          <p:cNvPicPr>
            <a:picLocks noGrp="1" noChangeAspect="1" noChangeArrowheads="1"/>
          </p:cNvPicPr>
          <p:nvPr>
            <p:ph idx="1"/>
          </p:nvPr>
        </p:nvPicPr>
        <p:blipFill>
          <a:blip r:embed="rId2" cstate="print"/>
          <a:srcRect/>
          <a:stretch>
            <a:fillRect/>
          </a:stretch>
        </p:blipFill>
        <p:spPr>
          <a:xfrm>
            <a:off x="1066800" y="1447800"/>
            <a:ext cx="7010400" cy="5129213"/>
          </a:xfr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in family and family size</a:t>
            </a:r>
            <a:endParaRPr lang="en-US" dirty="0"/>
          </a:p>
        </p:txBody>
      </p:sp>
      <p:sp>
        <p:nvSpPr>
          <p:cNvPr id="3" name="Content Placeholder 2"/>
          <p:cNvSpPr>
            <a:spLocks noGrp="1"/>
          </p:cNvSpPr>
          <p:nvPr>
            <p:ph idx="1"/>
          </p:nvPr>
        </p:nvSpPr>
        <p:spPr/>
        <p:txBody>
          <a:bodyPr/>
          <a:lstStyle/>
          <a:p>
            <a:r>
              <a:rPr lang="en-US" dirty="0" smtClean="0"/>
              <a:t>Majority think two children is the best</a:t>
            </a:r>
          </a:p>
          <a:p>
            <a:r>
              <a:rPr lang="en-US" dirty="0" smtClean="0"/>
              <a:t>More divorce and single-parent households</a:t>
            </a:r>
          </a:p>
          <a:p>
            <a:r>
              <a:rPr lang="en-US" dirty="0" smtClean="0"/>
              <a:t>More demands placed for government programs such as after-school programs</a:t>
            </a:r>
            <a:endParaRPr lang="en-US" dirty="0"/>
          </a:p>
        </p:txBody>
      </p:sp>
      <p:sp>
        <p:nvSpPr>
          <p:cNvPr id="4" name="Slide Number Placeholder 3"/>
          <p:cNvSpPr>
            <a:spLocks noGrp="1"/>
          </p:cNvSpPr>
          <p:nvPr>
            <p:ph type="sldNum" sz="quarter" idx="12"/>
          </p:nvPr>
        </p:nvSpPr>
        <p:spPr/>
        <p:txBody>
          <a:bodyPr/>
          <a:lstStyle/>
          <a:p>
            <a:pPr>
              <a:defRPr/>
            </a:pPr>
            <a:fld id="{881AA5CF-DB2B-440B-8CFC-45381A9F8E0E}" type="slidenum">
              <a:rPr lang="en-US" altLang="en-US" smtClean="0"/>
              <a:pPr>
                <a:defRPr/>
              </a:pPr>
              <a:t>14</a:t>
            </a:fld>
            <a:endParaRPr lang="en-US" altLang="en-US"/>
          </a:p>
        </p:txBody>
      </p:sp>
    </p:spTree>
    <p:extLst>
      <p:ext uri="{BB962C8B-B14F-4D97-AF65-F5344CB8AC3E}">
        <p14:creationId xmlns:p14="http://schemas.microsoft.com/office/powerpoint/2010/main" val="2114779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a:ln>
            <a:miter lim="800000"/>
            <a:headEnd/>
            <a:tailEnd/>
          </a:ln>
        </p:spPr>
        <p:txBody>
          <a:bodyPr/>
          <a:lstStyle/>
          <a:p>
            <a:fld id="{AC24D224-261B-47AD-A44B-1594964270B0}" type="slidenum">
              <a:rPr lang="en-US" altLang="en-US" smtClean="0"/>
              <a:pPr/>
              <a:t>15</a:t>
            </a:fld>
            <a:endParaRPr lang="en-US" altLang="en-US" smtClean="0"/>
          </a:p>
        </p:txBody>
      </p:sp>
      <p:sp>
        <p:nvSpPr>
          <p:cNvPr id="19459" name="Rectangle 5"/>
          <p:cNvSpPr>
            <a:spLocks noGrp="1" noChangeArrowheads="1"/>
          </p:cNvSpPr>
          <p:nvPr>
            <p:ph type="title"/>
          </p:nvPr>
        </p:nvSpPr>
        <p:spPr/>
        <p:txBody>
          <a:bodyPr/>
          <a:lstStyle/>
          <a:p>
            <a:pPr eaLnBrk="1" hangingPunct="1"/>
            <a:endParaRPr lang="en-US" altLang="en-US" smtClean="0"/>
          </a:p>
        </p:txBody>
      </p:sp>
      <p:pic>
        <p:nvPicPr>
          <p:cNvPr id="19460" name="Picture 4" descr="tab011"/>
          <p:cNvPicPr>
            <a:picLocks noGrp="1" noChangeAspect="1" noChangeArrowheads="1"/>
          </p:cNvPicPr>
          <p:nvPr>
            <p:ph idx="1"/>
          </p:nvPr>
        </p:nvPicPr>
        <p:blipFill>
          <a:blip r:embed="rId2" cstate="print"/>
          <a:srcRect/>
          <a:stretch>
            <a:fillRect/>
          </a:stretch>
        </p:blipFill>
        <p:spPr>
          <a:xfrm>
            <a:off x="533400" y="381000"/>
            <a:ext cx="7924800" cy="5943600"/>
          </a:xfr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Slide Number Placeholder 6"/>
          <p:cNvSpPr>
            <a:spLocks noGrp="1"/>
          </p:cNvSpPr>
          <p:nvPr>
            <p:ph type="sldNum" sz="quarter" idx="12"/>
          </p:nvPr>
        </p:nvSpPr>
        <p:spPr>
          <a:noFill/>
          <a:ln>
            <a:miter lim="800000"/>
            <a:headEnd/>
            <a:tailEnd/>
          </a:ln>
        </p:spPr>
        <p:txBody>
          <a:bodyPr/>
          <a:lstStyle/>
          <a:p>
            <a:fld id="{D39B101D-4671-4C49-98A1-E09C7736B479}" type="slidenum">
              <a:rPr lang="en-US" altLang="en-US" smtClean="0"/>
              <a:pPr/>
              <a:t>16</a:t>
            </a:fld>
            <a:endParaRPr lang="en-US" altLang="en-US" smtClean="0"/>
          </a:p>
        </p:txBody>
      </p:sp>
      <p:sp>
        <p:nvSpPr>
          <p:cNvPr id="20483" name="Rectangle 2"/>
          <p:cNvSpPr>
            <a:spLocks noGrp="1" noChangeArrowheads="1"/>
          </p:cNvSpPr>
          <p:nvPr>
            <p:ph type="title"/>
          </p:nvPr>
        </p:nvSpPr>
        <p:spPr>
          <a:xfrm>
            <a:off x="609600" y="0"/>
            <a:ext cx="7772400" cy="762000"/>
          </a:xfrm>
        </p:spPr>
        <p:txBody>
          <a:bodyPr/>
          <a:lstStyle/>
          <a:p>
            <a:pPr eaLnBrk="1" hangingPunct="1"/>
            <a:r>
              <a:rPr lang="en-US" altLang="en-US" smtClean="0"/>
              <a:t>Graying of America</a:t>
            </a:r>
          </a:p>
        </p:txBody>
      </p:sp>
      <p:sp>
        <p:nvSpPr>
          <p:cNvPr id="19459" name="Rectangle 3"/>
          <p:cNvSpPr>
            <a:spLocks noGrp="1" noChangeArrowheads="1"/>
          </p:cNvSpPr>
          <p:nvPr>
            <p:ph type="body" sz="half" idx="1"/>
          </p:nvPr>
        </p:nvSpPr>
        <p:spPr>
          <a:xfrm>
            <a:off x="152400" y="4648200"/>
            <a:ext cx="8839200" cy="1752600"/>
          </a:xfrm>
        </p:spPr>
        <p:txBody>
          <a:bodyPr/>
          <a:lstStyle/>
          <a:p>
            <a:pPr eaLnBrk="1" hangingPunct="1">
              <a:lnSpc>
                <a:spcPct val="90000"/>
              </a:lnSpc>
            </a:pPr>
            <a:r>
              <a:rPr lang="en-US" altLang="en-US" sz="2800" smtClean="0"/>
              <a:t>The growth of the population age 65 and older will affect every aspect of our society, presenting challenges as well as opportunities to policymakers, families, businesses, and health care providers.</a:t>
            </a:r>
          </a:p>
        </p:txBody>
      </p:sp>
      <p:pic>
        <p:nvPicPr>
          <p:cNvPr id="20485" name="Picture 7" descr="Chart: Total number of persons age 65 or older, by age group, 1900 to 2050, in millions.  The chart shows the dramatic growth of the number of older persons from 1900 to the present and projected out to 2050.  See text for details."/>
          <p:cNvPicPr>
            <a:picLocks noGrp="1" noChangeAspect="1" noChangeArrowheads="1"/>
          </p:cNvPicPr>
          <p:nvPr>
            <p:ph type="clipArt" sz="half" idx="2"/>
          </p:nvPr>
        </p:nvPicPr>
        <p:blipFill>
          <a:blip r:embed="rId2" cstate="print"/>
          <a:srcRect/>
          <a:stretch>
            <a:fillRect/>
          </a:stretch>
        </p:blipFill>
        <p:spPr>
          <a:xfrm>
            <a:off x="3352800" y="1219200"/>
            <a:ext cx="5334000" cy="3157538"/>
          </a:xfrm>
          <a:noFill/>
        </p:spPr>
      </p:pic>
      <p:sp>
        <p:nvSpPr>
          <p:cNvPr id="19464" name="Rectangle 8"/>
          <p:cNvSpPr>
            <a:spLocks noChangeArrowheads="1"/>
          </p:cNvSpPr>
          <p:nvPr/>
        </p:nvSpPr>
        <p:spPr bwMode="auto">
          <a:xfrm>
            <a:off x="152400" y="914400"/>
            <a:ext cx="3048000" cy="3505200"/>
          </a:xfrm>
          <a:prstGeom prst="rect">
            <a:avLst/>
          </a:prstGeom>
          <a:noFill/>
          <a:ln w="9525">
            <a:noFill/>
            <a:miter lim="800000"/>
            <a:headEnd/>
            <a:tailEnd/>
          </a:ln>
          <a:effectLst/>
        </p:spPr>
        <p:txBody>
          <a:bodyPr/>
          <a:lstStyle/>
          <a:p>
            <a:pPr marL="342900" indent="-342900">
              <a:lnSpc>
                <a:spcPct val="90000"/>
              </a:lnSpc>
              <a:spcBef>
                <a:spcPct val="20000"/>
              </a:spcBef>
              <a:buFontTx/>
              <a:buChar char="•"/>
            </a:pPr>
            <a:r>
              <a:rPr lang="en-US" altLang="en-US" sz="2800"/>
              <a:t>In 2011, the “baby boom” generation will begin to turn 65, and by 2030, it is projected that one in five people will be age 65 or older.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9464"/>
                                        </p:tgtEl>
                                        <p:attrNameLst>
                                          <p:attrName>style.visibility</p:attrName>
                                        </p:attrNameLst>
                                      </p:cBhvr>
                                      <p:to>
                                        <p:strVal val="visible"/>
                                      </p:to>
                                    </p:set>
                                    <p:anim calcmode="lin" valueType="num">
                                      <p:cBhvr additive="base">
                                        <p:cTn id="7" dur="500" fill="hold"/>
                                        <p:tgtEl>
                                          <p:spTgt spid="19464"/>
                                        </p:tgtEl>
                                        <p:attrNameLst>
                                          <p:attrName>ppt_x</p:attrName>
                                        </p:attrNameLst>
                                      </p:cBhvr>
                                      <p:tavLst>
                                        <p:tav tm="0">
                                          <p:val>
                                            <p:strVal val="0-#ppt_w/2"/>
                                          </p:val>
                                        </p:tav>
                                        <p:tav tm="100000">
                                          <p:val>
                                            <p:strVal val="#ppt_x"/>
                                          </p:val>
                                        </p:tav>
                                      </p:tavLst>
                                    </p:anim>
                                    <p:anim calcmode="lin" valueType="num">
                                      <p:cBhvr additive="base">
                                        <p:cTn id="8" dur="500" fill="hold"/>
                                        <p:tgtEl>
                                          <p:spTgt spid="19464"/>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9459">
                                            <p:txEl>
                                              <p:pRg st="0" end="0"/>
                                            </p:txEl>
                                          </p:spTgt>
                                        </p:tgtEl>
                                        <p:attrNameLst>
                                          <p:attrName>style.visibility</p:attrName>
                                        </p:attrNameLst>
                                      </p:cBhvr>
                                      <p:to>
                                        <p:strVal val="visible"/>
                                      </p:to>
                                    </p:set>
                                    <p:anim calcmode="lin" valueType="num">
                                      <p:cBhvr additive="base">
                                        <p:cTn id="13" dur="500" fill="hold"/>
                                        <p:tgtEl>
                                          <p:spTgt spid="19459">
                                            <p:txEl>
                                              <p:pRg st="0" end="0"/>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945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P spid="19464"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6"/>
          <p:cNvSpPr>
            <a:spLocks noGrp="1"/>
          </p:cNvSpPr>
          <p:nvPr>
            <p:ph type="sldNum" sz="quarter" idx="12"/>
          </p:nvPr>
        </p:nvSpPr>
        <p:spPr>
          <a:noFill/>
          <a:ln>
            <a:miter lim="800000"/>
            <a:headEnd/>
            <a:tailEnd/>
          </a:ln>
        </p:spPr>
        <p:txBody>
          <a:bodyPr/>
          <a:lstStyle/>
          <a:p>
            <a:fld id="{AA4E23A2-DDFD-4701-8962-31615EF7DF48}" type="slidenum">
              <a:rPr lang="en-US" altLang="en-US" smtClean="0"/>
              <a:pPr/>
              <a:t>17</a:t>
            </a:fld>
            <a:endParaRPr lang="en-US" altLang="en-US" smtClean="0"/>
          </a:p>
        </p:txBody>
      </p:sp>
      <p:sp>
        <p:nvSpPr>
          <p:cNvPr id="21507" name="Rectangle 2"/>
          <p:cNvSpPr>
            <a:spLocks noGrp="1" noChangeArrowheads="1"/>
          </p:cNvSpPr>
          <p:nvPr>
            <p:ph type="title"/>
          </p:nvPr>
        </p:nvSpPr>
        <p:spPr>
          <a:xfrm>
            <a:off x="609600" y="0"/>
            <a:ext cx="7772400" cy="838200"/>
          </a:xfrm>
        </p:spPr>
        <p:txBody>
          <a:bodyPr/>
          <a:lstStyle/>
          <a:p>
            <a:pPr marL="838200" indent="-838200" eaLnBrk="1" hangingPunct="1"/>
            <a:r>
              <a:rPr lang="en-US" altLang="en-US" u="sng" smtClean="0"/>
              <a:t>Ideology of Americans</a:t>
            </a:r>
          </a:p>
        </p:txBody>
      </p:sp>
      <p:sp>
        <p:nvSpPr>
          <p:cNvPr id="21508" name="Rectangle 3"/>
          <p:cNvSpPr>
            <a:spLocks noGrp="1" noChangeArrowheads="1"/>
          </p:cNvSpPr>
          <p:nvPr>
            <p:ph type="body" sz="half" idx="1"/>
          </p:nvPr>
        </p:nvSpPr>
        <p:spPr>
          <a:xfrm>
            <a:off x="762000" y="6858000"/>
            <a:ext cx="3810000" cy="2057400"/>
          </a:xfrm>
        </p:spPr>
        <p:txBody>
          <a:bodyPr/>
          <a:lstStyle/>
          <a:p>
            <a:pPr eaLnBrk="1" hangingPunct="1">
              <a:lnSpc>
                <a:spcPct val="90000"/>
              </a:lnSpc>
            </a:pPr>
            <a:endParaRPr lang="en-US" altLang="en-US" sz="2400" smtClean="0"/>
          </a:p>
        </p:txBody>
      </p:sp>
      <p:pic>
        <p:nvPicPr>
          <p:cNvPr id="21509" name="Picture 6" descr="fig013"/>
          <p:cNvPicPr>
            <a:picLocks noGrp="1" noChangeAspect="1" noChangeArrowheads="1"/>
          </p:cNvPicPr>
          <p:nvPr>
            <p:ph sz="half" idx="2"/>
          </p:nvPr>
        </p:nvPicPr>
        <p:blipFill>
          <a:blip r:embed="rId2" cstate="print"/>
          <a:srcRect/>
          <a:stretch>
            <a:fillRect/>
          </a:stretch>
        </p:blipFill>
        <p:spPr>
          <a:xfrm>
            <a:off x="457200" y="838200"/>
            <a:ext cx="8305800" cy="5468938"/>
          </a:xfr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Ideologies perform four key functions</a:t>
            </a:r>
            <a:endParaRPr lang="en-US" dirty="0"/>
          </a:p>
        </p:txBody>
      </p:sp>
      <p:sp>
        <p:nvSpPr>
          <p:cNvPr id="3" name="Text Placeholder 2"/>
          <p:cNvSpPr>
            <a:spLocks noGrp="1"/>
          </p:cNvSpPr>
          <p:nvPr>
            <p:ph type="body" sz="half" idx="1"/>
          </p:nvPr>
        </p:nvSpPr>
        <p:spPr/>
        <p:txBody>
          <a:bodyPr/>
          <a:lstStyle/>
          <a:p>
            <a:pPr marL="0" indent="0">
              <a:buNone/>
            </a:pPr>
            <a:r>
              <a:rPr lang="en-US" dirty="0" smtClean="0"/>
              <a:t>1. Explanation</a:t>
            </a:r>
          </a:p>
          <a:p>
            <a:pPr marL="0" indent="0">
              <a:buNone/>
            </a:pPr>
            <a:r>
              <a:rPr lang="en-US" dirty="0" smtClean="0"/>
              <a:t>2. Evaluation</a:t>
            </a:r>
            <a:endParaRPr lang="en-US" dirty="0"/>
          </a:p>
        </p:txBody>
      </p:sp>
      <p:sp>
        <p:nvSpPr>
          <p:cNvPr id="4" name="Content Placeholder 3"/>
          <p:cNvSpPr>
            <a:spLocks noGrp="1"/>
          </p:cNvSpPr>
          <p:nvPr>
            <p:ph sz="half" idx="2"/>
          </p:nvPr>
        </p:nvSpPr>
        <p:spPr/>
        <p:txBody>
          <a:bodyPr/>
          <a:lstStyle/>
          <a:p>
            <a:pPr marL="0" indent="0">
              <a:buNone/>
            </a:pPr>
            <a:r>
              <a:rPr lang="en-US" dirty="0" smtClean="0"/>
              <a:t>3. Orientation</a:t>
            </a:r>
          </a:p>
          <a:p>
            <a:pPr marL="0" indent="0">
              <a:buNone/>
            </a:pPr>
            <a:r>
              <a:rPr lang="en-US" dirty="0" smtClean="0"/>
              <a:t>4. Political program</a:t>
            </a:r>
            <a:endParaRPr lang="en-US" dirty="0"/>
          </a:p>
        </p:txBody>
      </p:sp>
      <p:sp>
        <p:nvSpPr>
          <p:cNvPr id="5" name="Slide Number Placeholder 4"/>
          <p:cNvSpPr>
            <a:spLocks noGrp="1"/>
          </p:cNvSpPr>
          <p:nvPr>
            <p:ph type="sldNum" sz="quarter" idx="12"/>
          </p:nvPr>
        </p:nvSpPr>
        <p:spPr/>
        <p:txBody>
          <a:bodyPr/>
          <a:lstStyle/>
          <a:p>
            <a:pPr>
              <a:defRPr/>
            </a:pPr>
            <a:fld id="{CEA51856-3335-437C-B898-7416A5883DD7}" type="slidenum">
              <a:rPr lang="en-US" altLang="en-US" smtClean="0"/>
              <a:pPr>
                <a:defRPr/>
              </a:pPr>
              <a:t>18</a:t>
            </a:fld>
            <a:endParaRPr lang="en-US" altLang="en-US"/>
          </a:p>
        </p:txBody>
      </p:sp>
    </p:spTree>
    <p:extLst>
      <p:ext uri="{BB962C8B-B14F-4D97-AF65-F5344CB8AC3E}">
        <p14:creationId xmlns:p14="http://schemas.microsoft.com/office/powerpoint/2010/main" val="18471511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6"/>
          <p:cNvSpPr>
            <a:spLocks noGrp="1"/>
          </p:cNvSpPr>
          <p:nvPr>
            <p:ph type="sldNum" sz="quarter" idx="12"/>
          </p:nvPr>
        </p:nvSpPr>
        <p:spPr>
          <a:noFill/>
          <a:ln>
            <a:miter lim="800000"/>
            <a:headEnd/>
            <a:tailEnd/>
          </a:ln>
        </p:spPr>
        <p:txBody>
          <a:bodyPr/>
          <a:lstStyle/>
          <a:p>
            <a:fld id="{AEBF0938-ED3C-4070-B039-7AFAC0B19D00}" type="slidenum">
              <a:rPr lang="en-US" altLang="en-US" smtClean="0"/>
              <a:pPr/>
              <a:t>19</a:t>
            </a:fld>
            <a:endParaRPr lang="en-US" altLang="en-US" smtClean="0"/>
          </a:p>
        </p:txBody>
      </p:sp>
      <p:sp>
        <p:nvSpPr>
          <p:cNvPr id="22531" name="Rectangle 3"/>
          <p:cNvSpPr>
            <a:spLocks noGrp="1" noChangeArrowheads="1"/>
          </p:cNvSpPr>
          <p:nvPr>
            <p:ph type="body" sz="half" idx="1"/>
          </p:nvPr>
        </p:nvSpPr>
        <p:spPr>
          <a:xfrm>
            <a:off x="381000" y="1981200"/>
            <a:ext cx="8458200" cy="3962400"/>
          </a:xfrm>
        </p:spPr>
        <p:txBody>
          <a:bodyPr/>
          <a:lstStyle/>
          <a:p>
            <a:pPr eaLnBrk="1" hangingPunct="1"/>
            <a:r>
              <a:rPr lang="en-US" altLang="en-US" sz="4000" b="1" u="sng" smtClean="0"/>
              <a:t>Conservativism</a:t>
            </a:r>
            <a:r>
              <a:rPr lang="en-US" altLang="en-US" sz="4000" smtClean="0"/>
              <a:t> – thought to believe that a government is best that governs least and that big government can only infringe on individual, personal, and economic rights. </a:t>
            </a:r>
          </a:p>
        </p:txBody>
      </p:sp>
      <p:sp>
        <p:nvSpPr>
          <p:cNvPr id="22532" name="Rectangle 5"/>
          <p:cNvSpPr>
            <a:spLocks noGrp="1" noChangeArrowheads="1"/>
          </p:cNvSpPr>
          <p:nvPr>
            <p:ph type="title"/>
          </p:nvPr>
        </p:nvSpPr>
        <p:spPr>
          <a:xfrm>
            <a:off x="685800" y="381000"/>
            <a:ext cx="7772400" cy="1143000"/>
          </a:xfrm>
          <a:noFill/>
        </p:spPr>
        <p:txBody>
          <a:bodyPr/>
          <a:lstStyle/>
          <a:p>
            <a:pPr marL="838200" indent="-838200" eaLnBrk="1" hangingPunct="1"/>
            <a:r>
              <a:rPr lang="en-US" altLang="en-US" sz="4800" smtClean="0"/>
              <a:t>Ideology of Americans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noFill/>
          <a:ln>
            <a:miter lim="800000"/>
            <a:headEnd/>
            <a:tailEnd/>
          </a:ln>
        </p:spPr>
        <p:txBody>
          <a:bodyPr/>
          <a:lstStyle/>
          <a:p>
            <a:fld id="{3036BFD5-9075-439A-9A4A-DA0CCF3AE3EB}" type="slidenum">
              <a:rPr lang="en-US" altLang="en-US" smtClean="0"/>
              <a:pPr/>
              <a:t>2</a:t>
            </a:fld>
            <a:endParaRPr lang="en-US" altLang="en-US" smtClean="0"/>
          </a:p>
        </p:txBody>
      </p:sp>
      <p:sp>
        <p:nvSpPr>
          <p:cNvPr id="3075" name="Rectangle 2"/>
          <p:cNvSpPr>
            <a:spLocks noGrp="1" noChangeArrowheads="1"/>
          </p:cNvSpPr>
          <p:nvPr>
            <p:ph type="title"/>
          </p:nvPr>
        </p:nvSpPr>
        <p:spPr/>
        <p:txBody>
          <a:bodyPr/>
          <a:lstStyle/>
          <a:p>
            <a:pPr eaLnBrk="1" hangingPunct="1"/>
            <a:r>
              <a:rPr lang="en-US" altLang="en-US" smtClean="0"/>
              <a:t>The Political Landscape</a:t>
            </a:r>
          </a:p>
        </p:txBody>
      </p:sp>
      <p:sp>
        <p:nvSpPr>
          <p:cNvPr id="2" name="Rectangle 3"/>
          <p:cNvSpPr>
            <a:spLocks noGrp="1" noChangeArrowheads="1"/>
          </p:cNvSpPr>
          <p:nvPr>
            <p:ph type="body" idx="1"/>
          </p:nvPr>
        </p:nvSpPr>
        <p:spPr>
          <a:xfrm>
            <a:off x="685800" y="1752600"/>
            <a:ext cx="7848600" cy="4724400"/>
          </a:xfrm>
        </p:spPr>
        <p:txBody>
          <a:bodyPr/>
          <a:lstStyle/>
          <a:p>
            <a:pPr marL="609600" indent="-609600" eaLnBrk="1" hangingPunct="1"/>
            <a:r>
              <a:rPr lang="en-US" altLang="en-US" smtClean="0"/>
              <a:t>In this chapter we will cover…</a:t>
            </a:r>
          </a:p>
          <a:p>
            <a:pPr marL="990600" lvl="1" indent="-533400" eaLnBrk="1" hangingPunct="1">
              <a:buFontTx/>
              <a:buAutoNum type="arabicPeriod"/>
            </a:pPr>
            <a:r>
              <a:rPr lang="en-US" altLang="en-US" smtClean="0"/>
              <a:t>The Roots of American Government:  Where Did the Ideas Come From?</a:t>
            </a:r>
          </a:p>
          <a:p>
            <a:pPr marL="990600" lvl="1" indent="-533400" eaLnBrk="1" hangingPunct="1">
              <a:buFontTx/>
              <a:buAutoNum type="arabicPeriod"/>
            </a:pPr>
            <a:r>
              <a:rPr lang="en-US" altLang="en-US" smtClean="0"/>
              <a:t>Characteristics of American Democracy</a:t>
            </a:r>
          </a:p>
          <a:p>
            <a:pPr marL="990600" lvl="1" indent="-533400" eaLnBrk="1" hangingPunct="1">
              <a:buFontTx/>
              <a:buAutoNum type="arabicPeriod"/>
            </a:pPr>
            <a:r>
              <a:rPr lang="en-US" altLang="en-US" smtClean="0"/>
              <a:t>The Changing Political Culture and Characteristics of the American People</a:t>
            </a:r>
          </a:p>
          <a:p>
            <a:pPr marL="990600" lvl="1" indent="-533400" eaLnBrk="1" hangingPunct="1">
              <a:buFontTx/>
              <a:buAutoNum type="arabicPeriod"/>
            </a:pPr>
            <a:r>
              <a:rPr lang="en-US" altLang="en-US" smtClean="0"/>
              <a:t>Political Culture and Views of Government</a:t>
            </a:r>
          </a:p>
          <a:p>
            <a:pPr marL="990600" lvl="1" indent="-533400" eaLnBrk="1" hangingPunct="1">
              <a:buFontTx/>
              <a:buNone/>
            </a:pPr>
            <a:r>
              <a:rPr lang="en-US" altLang="en-US" smtClean="0"/>
              <a:t>   </a:t>
            </a:r>
          </a:p>
          <a:p>
            <a:pPr marL="990600" lvl="1" indent="-533400" eaLnBrk="1" hangingPunct="1"/>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up)">
                                      <p:cBhvr>
                                        <p:cTn id="7" dur="500"/>
                                        <p:tgtEl>
                                          <p:spTgt spid="2">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ipe(up)">
                                      <p:cBhvr>
                                        <p:cTn id="10" dur="500"/>
                                        <p:tgtEl>
                                          <p:spTgt spid="2">
                                            <p:txEl>
                                              <p:pRg st="1" end="1"/>
                                            </p:tx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ipe(up)">
                                      <p:cBhvr>
                                        <p:cTn id="13" dur="500"/>
                                        <p:tgtEl>
                                          <p:spTgt spid="2">
                                            <p:txEl>
                                              <p:pRg st="2" end="2"/>
                                            </p:txEl>
                                          </p:spTgt>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wipe(up)">
                                      <p:cBhvr>
                                        <p:cTn id="16" dur="500"/>
                                        <p:tgtEl>
                                          <p:spTgt spid="2">
                                            <p:txEl>
                                              <p:pRg st="3" end="3"/>
                                            </p:txEl>
                                          </p:spTgt>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wipe(up)">
                                      <p:cBhvr>
                                        <p:cTn id="19" dur="500"/>
                                        <p:tgtEl>
                                          <p:spTgt spid="2">
                                            <p:txEl>
                                              <p:pRg st="4" end="4"/>
                                            </p:txEl>
                                          </p:spTgt>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wipe(up)">
                                      <p:cBhvr>
                                        <p:cTn id="2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utoUpdateAnimBg="0" advAuto="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6"/>
          <p:cNvSpPr>
            <a:spLocks noGrp="1"/>
          </p:cNvSpPr>
          <p:nvPr>
            <p:ph type="sldNum" sz="quarter" idx="12"/>
          </p:nvPr>
        </p:nvSpPr>
        <p:spPr>
          <a:noFill/>
          <a:ln>
            <a:miter lim="800000"/>
            <a:headEnd/>
            <a:tailEnd/>
          </a:ln>
        </p:spPr>
        <p:txBody>
          <a:bodyPr/>
          <a:lstStyle/>
          <a:p>
            <a:fld id="{E934085F-7806-45EB-863F-ADEBA6353F3C}" type="slidenum">
              <a:rPr lang="en-US" altLang="en-US" smtClean="0"/>
              <a:pPr/>
              <a:t>20</a:t>
            </a:fld>
            <a:endParaRPr lang="en-US" altLang="en-US" smtClean="0"/>
          </a:p>
        </p:txBody>
      </p:sp>
      <p:sp>
        <p:nvSpPr>
          <p:cNvPr id="23555" name="Rectangle 4"/>
          <p:cNvSpPr>
            <a:spLocks noGrp="1" noChangeArrowheads="1"/>
          </p:cNvSpPr>
          <p:nvPr>
            <p:ph type="body" sz="half" idx="2"/>
          </p:nvPr>
        </p:nvSpPr>
        <p:spPr>
          <a:xfrm>
            <a:off x="533400" y="1981200"/>
            <a:ext cx="7924800" cy="4114800"/>
          </a:xfrm>
        </p:spPr>
        <p:txBody>
          <a:bodyPr/>
          <a:lstStyle/>
          <a:p>
            <a:pPr eaLnBrk="1" hangingPunct="1"/>
            <a:r>
              <a:rPr lang="en-US" altLang="en-US" sz="4000" b="1" u="sng" smtClean="0"/>
              <a:t>Liberalism</a:t>
            </a:r>
            <a:r>
              <a:rPr lang="en-US" altLang="en-US" sz="4000" smtClean="0"/>
              <a:t> – thought to favor government involvement in the economy and the provision of social services and to take an activist role in protecting women, the elderly, minorities, and the environment. </a:t>
            </a:r>
          </a:p>
        </p:txBody>
      </p:sp>
      <p:sp>
        <p:nvSpPr>
          <p:cNvPr id="23556" name="Rectangle 5"/>
          <p:cNvSpPr>
            <a:spLocks noGrp="1" noChangeArrowheads="1"/>
          </p:cNvSpPr>
          <p:nvPr>
            <p:ph type="title"/>
          </p:nvPr>
        </p:nvSpPr>
        <p:spPr>
          <a:xfrm>
            <a:off x="685800" y="457200"/>
            <a:ext cx="7772400" cy="1143000"/>
          </a:xfrm>
          <a:noFill/>
        </p:spPr>
        <p:txBody>
          <a:bodyPr/>
          <a:lstStyle/>
          <a:p>
            <a:pPr marL="838200" indent="-838200" eaLnBrk="1" hangingPunct="1"/>
            <a:r>
              <a:rPr lang="en-US" altLang="en-US" sz="4800" smtClean="0"/>
              <a:t>Ideology of Americans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6"/>
          <p:cNvSpPr>
            <a:spLocks noGrp="1"/>
          </p:cNvSpPr>
          <p:nvPr>
            <p:ph type="sldNum" sz="quarter" idx="12"/>
          </p:nvPr>
        </p:nvSpPr>
        <p:spPr>
          <a:noFill/>
          <a:ln>
            <a:miter lim="800000"/>
            <a:headEnd/>
            <a:tailEnd/>
          </a:ln>
        </p:spPr>
        <p:txBody>
          <a:bodyPr/>
          <a:lstStyle/>
          <a:p>
            <a:fld id="{9FBEC822-A55F-443C-953E-5CC09F7AA310}" type="slidenum">
              <a:rPr lang="en-US" altLang="en-US" smtClean="0"/>
              <a:pPr/>
              <a:t>21</a:t>
            </a:fld>
            <a:endParaRPr lang="en-US" altLang="en-US" smtClean="0"/>
          </a:p>
        </p:txBody>
      </p:sp>
      <p:sp>
        <p:nvSpPr>
          <p:cNvPr id="24579" name="Rectangle 3"/>
          <p:cNvSpPr>
            <a:spLocks noGrp="1" noChangeArrowheads="1"/>
          </p:cNvSpPr>
          <p:nvPr>
            <p:ph type="body" sz="half" idx="1"/>
          </p:nvPr>
        </p:nvSpPr>
        <p:spPr>
          <a:xfrm>
            <a:off x="457200" y="2133600"/>
            <a:ext cx="8153400" cy="3962400"/>
          </a:xfrm>
        </p:spPr>
        <p:txBody>
          <a:bodyPr/>
          <a:lstStyle/>
          <a:p>
            <a:pPr eaLnBrk="1" hangingPunct="1"/>
            <a:r>
              <a:rPr lang="en-US" altLang="en-US" sz="4000" b="1" u="sng" smtClean="0"/>
              <a:t>Libertarianism</a:t>
            </a:r>
            <a:r>
              <a:rPr lang="en-US" altLang="en-US" sz="4000" smtClean="0"/>
              <a:t> – thought to favor a free market economy and no governmental interference in personal liberties.</a:t>
            </a:r>
          </a:p>
        </p:txBody>
      </p:sp>
      <p:sp>
        <p:nvSpPr>
          <p:cNvPr id="24580" name="Rectangle 6"/>
          <p:cNvSpPr>
            <a:spLocks noGrp="1" noChangeArrowheads="1"/>
          </p:cNvSpPr>
          <p:nvPr>
            <p:ph type="title"/>
          </p:nvPr>
        </p:nvSpPr>
        <p:spPr>
          <a:xfrm>
            <a:off x="685800" y="457200"/>
            <a:ext cx="7772400" cy="1143000"/>
          </a:xfrm>
          <a:noFill/>
        </p:spPr>
        <p:txBody>
          <a:bodyPr/>
          <a:lstStyle/>
          <a:p>
            <a:pPr marL="838200" indent="-838200" eaLnBrk="1" hangingPunct="1"/>
            <a:r>
              <a:rPr lang="en-US" altLang="en-US" sz="4800" smtClean="0"/>
              <a:t>Ideology of Americans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a:ln>
            <a:miter lim="800000"/>
            <a:headEnd/>
            <a:tailEnd/>
          </a:ln>
        </p:spPr>
        <p:txBody>
          <a:bodyPr/>
          <a:lstStyle/>
          <a:p>
            <a:fld id="{5B70F911-680A-424C-AC37-E2E29C7D8DCE}" type="slidenum">
              <a:rPr lang="en-US" altLang="en-US" smtClean="0"/>
              <a:pPr/>
              <a:t>22</a:t>
            </a:fld>
            <a:endParaRPr lang="en-US" altLang="en-US" smtClean="0"/>
          </a:p>
        </p:txBody>
      </p:sp>
      <p:sp>
        <p:nvSpPr>
          <p:cNvPr id="25603" name="Rectangle 5"/>
          <p:cNvSpPr>
            <a:spLocks noGrp="1" noChangeArrowheads="1"/>
          </p:cNvSpPr>
          <p:nvPr>
            <p:ph type="title"/>
          </p:nvPr>
        </p:nvSpPr>
        <p:spPr/>
        <p:txBody>
          <a:bodyPr/>
          <a:lstStyle/>
          <a:p>
            <a:pPr eaLnBrk="1" hangingPunct="1"/>
            <a:endParaRPr lang="en-US" altLang="en-US" smtClean="0"/>
          </a:p>
        </p:txBody>
      </p:sp>
      <p:pic>
        <p:nvPicPr>
          <p:cNvPr id="25604" name="Picture 4" descr="tab012"/>
          <p:cNvPicPr>
            <a:picLocks noGrp="1" noChangeAspect="1" noChangeArrowheads="1"/>
          </p:cNvPicPr>
          <p:nvPr>
            <p:ph idx="1"/>
          </p:nvPr>
        </p:nvPicPr>
        <p:blipFill>
          <a:blip r:embed="rId2" cstate="print"/>
          <a:srcRect/>
          <a:stretch>
            <a:fillRect/>
          </a:stretch>
        </p:blipFill>
        <p:spPr>
          <a:xfrm>
            <a:off x="381000" y="914400"/>
            <a:ext cx="8382000" cy="4400550"/>
          </a:xfr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a:ln>
            <a:miter lim="800000"/>
            <a:headEnd/>
            <a:tailEnd/>
          </a:ln>
        </p:spPr>
        <p:txBody>
          <a:bodyPr/>
          <a:lstStyle/>
          <a:p>
            <a:fld id="{0C5E9740-E692-46CE-AA1A-8055BD3D4252}" type="slidenum">
              <a:rPr lang="en-US" altLang="en-US" smtClean="0"/>
              <a:pPr/>
              <a:t>23</a:t>
            </a:fld>
            <a:endParaRPr lang="en-US" altLang="en-US" smtClean="0"/>
          </a:p>
        </p:txBody>
      </p:sp>
      <p:sp>
        <p:nvSpPr>
          <p:cNvPr id="26627" name="Rectangle 2"/>
          <p:cNvSpPr>
            <a:spLocks noGrp="1" noChangeArrowheads="1"/>
          </p:cNvSpPr>
          <p:nvPr>
            <p:ph type="title"/>
          </p:nvPr>
        </p:nvSpPr>
        <p:spPr/>
        <p:txBody>
          <a:bodyPr/>
          <a:lstStyle/>
          <a:p>
            <a:pPr marL="838200" indent="-838200" eaLnBrk="1" hangingPunct="1">
              <a:buFontTx/>
              <a:buAutoNum type="arabicPeriod" startAt="4"/>
            </a:pPr>
            <a:r>
              <a:rPr lang="en-US" altLang="en-US" sz="4000" smtClean="0"/>
              <a:t>Political Culture and </a:t>
            </a:r>
            <a:br>
              <a:rPr lang="en-US" altLang="en-US" sz="4000" smtClean="0"/>
            </a:br>
            <a:r>
              <a:rPr lang="en-US" altLang="en-US" sz="4000" smtClean="0"/>
              <a:t>Views of Government</a:t>
            </a:r>
          </a:p>
        </p:txBody>
      </p:sp>
      <p:sp>
        <p:nvSpPr>
          <p:cNvPr id="11267" name="Rectangle 3"/>
          <p:cNvSpPr>
            <a:spLocks noGrp="1" noChangeArrowheads="1"/>
          </p:cNvSpPr>
          <p:nvPr>
            <p:ph type="body" idx="1"/>
          </p:nvPr>
        </p:nvSpPr>
        <p:spPr>
          <a:xfrm>
            <a:off x="762000" y="2133600"/>
            <a:ext cx="7772400" cy="4114800"/>
          </a:xfrm>
        </p:spPr>
        <p:txBody>
          <a:bodyPr/>
          <a:lstStyle/>
          <a:p>
            <a:pPr eaLnBrk="1" hangingPunct="1">
              <a:lnSpc>
                <a:spcPct val="90000"/>
              </a:lnSpc>
            </a:pPr>
            <a:r>
              <a:rPr lang="en-US" altLang="en-US" sz="3600" smtClean="0"/>
              <a:t>High Expectations</a:t>
            </a:r>
          </a:p>
          <a:p>
            <a:pPr eaLnBrk="1" hangingPunct="1">
              <a:lnSpc>
                <a:spcPct val="90000"/>
              </a:lnSpc>
            </a:pPr>
            <a:r>
              <a:rPr lang="en-US" altLang="en-US" sz="3600" smtClean="0"/>
              <a:t>A Missing Appreciation of the Good</a:t>
            </a:r>
          </a:p>
          <a:p>
            <a:pPr eaLnBrk="1" hangingPunct="1">
              <a:lnSpc>
                <a:spcPct val="90000"/>
              </a:lnSpc>
            </a:pPr>
            <a:r>
              <a:rPr lang="en-US" altLang="en-US" sz="3600" smtClean="0"/>
              <a:t>Mistrust of Politicians</a:t>
            </a:r>
          </a:p>
          <a:p>
            <a:pPr eaLnBrk="1" hangingPunct="1">
              <a:lnSpc>
                <a:spcPct val="90000"/>
              </a:lnSpc>
            </a:pPr>
            <a:r>
              <a:rPr lang="en-US" altLang="en-US" sz="3600" smtClean="0"/>
              <a:t>Voter Apathy</a:t>
            </a:r>
          </a:p>
          <a:p>
            <a:pPr eaLnBrk="1" hangingPunct="1">
              <a:lnSpc>
                <a:spcPct val="90000"/>
              </a:lnSpc>
            </a:pPr>
            <a:r>
              <a:rPr lang="en-US" altLang="en-US" sz="3600" smtClean="0"/>
              <a:t>Redefining Our Expectations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1267">
                                            <p:txEl>
                                              <p:pRg st="1" end="1"/>
                                            </p:txEl>
                                          </p:spTgt>
                                        </p:tgtEl>
                                        <p:attrNameLst>
                                          <p:attrName>style.visibility</p:attrName>
                                        </p:attrNameLst>
                                      </p:cBhvr>
                                      <p:to>
                                        <p:strVal val="visible"/>
                                      </p:to>
                                    </p:set>
                                    <p:anim calcmode="lin" valueType="num">
                                      <p:cBhvr additive="base">
                                        <p:cTn id="13" dur="500" fill="hold"/>
                                        <p:tgtEl>
                                          <p:spTgt spid="112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12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267">
                                            <p:txEl>
                                              <p:pRg st="2" end="2"/>
                                            </p:txEl>
                                          </p:spTgt>
                                        </p:tgtEl>
                                        <p:attrNameLst>
                                          <p:attrName>style.visibility</p:attrName>
                                        </p:attrNameLst>
                                      </p:cBhvr>
                                      <p:to>
                                        <p:strVal val="visible"/>
                                      </p:to>
                                    </p:set>
                                    <p:anim calcmode="lin" valueType="num">
                                      <p:cBhvr additive="base">
                                        <p:cTn id="19" dur="500" fill="hold"/>
                                        <p:tgtEl>
                                          <p:spTgt spid="112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12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1267">
                                            <p:txEl>
                                              <p:pRg st="3" end="3"/>
                                            </p:txEl>
                                          </p:spTgt>
                                        </p:tgtEl>
                                        <p:attrNameLst>
                                          <p:attrName>style.visibility</p:attrName>
                                        </p:attrNameLst>
                                      </p:cBhvr>
                                      <p:to>
                                        <p:strVal val="visible"/>
                                      </p:to>
                                    </p:set>
                                    <p:anim calcmode="lin" valueType="num">
                                      <p:cBhvr additive="base">
                                        <p:cTn id="25" dur="500" fill="hold"/>
                                        <p:tgtEl>
                                          <p:spTgt spid="1126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12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1267">
                                            <p:txEl>
                                              <p:pRg st="4" end="4"/>
                                            </p:txEl>
                                          </p:spTgt>
                                        </p:tgtEl>
                                        <p:attrNameLst>
                                          <p:attrName>style.visibility</p:attrName>
                                        </p:attrNameLst>
                                      </p:cBhvr>
                                      <p:to>
                                        <p:strVal val="visible"/>
                                      </p:to>
                                    </p:set>
                                    <p:anim calcmode="lin" valueType="num">
                                      <p:cBhvr additive="base">
                                        <p:cTn id="31" dur="500" fill="hold"/>
                                        <p:tgtEl>
                                          <p:spTgt spid="1126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126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Slide Number Placeholder 6"/>
          <p:cNvSpPr>
            <a:spLocks noGrp="1"/>
          </p:cNvSpPr>
          <p:nvPr>
            <p:ph type="sldNum" sz="quarter" idx="12"/>
          </p:nvPr>
        </p:nvSpPr>
        <p:spPr>
          <a:noFill/>
          <a:ln>
            <a:miter lim="800000"/>
            <a:headEnd/>
            <a:tailEnd/>
          </a:ln>
        </p:spPr>
        <p:txBody>
          <a:bodyPr/>
          <a:lstStyle/>
          <a:p>
            <a:fld id="{D1D0465B-7A7E-45A8-B0A0-D6AF01CF3F8A}" type="slidenum">
              <a:rPr lang="en-US" altLang="en-US" smtClean="0"/>
              <a:pPr/>
              <a:t>24</a:t>
            </a:fld>
            <a:endParaRPr lang="en-US" altLang="en-US" smtClean="0"/>
          </a:p>
        </p:txBody>
      </p:sp>
      <p:sp>
        <p:nvSpPr>
          <p:cNvPr id="27651" name="Rectangle 2"/>
          <p:cNvSpPr>
            <a:spLocks noGrp="1" noChangeArrowheads="1"/>
          </p:cNvSpPr>
          <p:nvPr>
            <p:ph type="title"/>
          </p:nvPr>
        </p:nvSpPr>
        <p:spPr>
          <a:xfrm>
            <a:off x="685800" y="304800"/>
            <a:ext cx="7772400" cy="1143000"/>
          </a:xfrm>
        </p:spPr>
        <p:txBody>
          <a:bodyPr/>
          <a:lstStyle/>
          <a:p>
            <a:pPr eaLnBrk="1" hangingPunct="1"/>
            <a:r>
              <a:rPr lang="en-US" altLang="en-US" smtClean="0"/>
              <a:t>High Expectations and No Appreciation of the Good</a:t>
            </a:r>
          </a:p>
        </p:txBody>
      </p:sp>
      <p:sp>
        <p:nvSpPr>
          <p:cNvPr id="23555" name="Rectangle 3"/>
          <p:cNvSpPr>
            <a:spLocks noGrp="1" noChangeArrowheads="1"/>
          </p:cNvSpPr>
          <p:nvPr>
            <p:ph type="body" sz="half" idx="1"/>
          </p:nvPr>
        </p:nvSpPr>
        <p:spPr>
          <a:xfrm>
            <a:off x="609600" y="1905000"/>
            <a:ext cx="7848600" cy="4419600"/>
          </a:xfrm>
        </p:spPr>
        <p:txBody>
          <a:bodyPr/>
          <a:lstStyle/>
          <a:p>
            <a:pPr eaLnBrk="1" hangingPunct="1"/>
            <a:r>
              <a:rPr lang="en-US" altLang="en-US" smtClean="0"/>
              <a:t>Americans expect more and more from their government.</a:t>
            </a:r>
          </a:p>
          <a:p>
            <a:pPr eaLnBrk="1" hangingPunct="1"/>
            <a:r>
              <a:rPr lang="en-US" altLang="en-US" smtClean="0"/>
              <a:t>Many Americans do not know what government actually does for them.</a:t>
            </a:r>
          </a:p>
          <a:p>
            <a:pPr lvl="1" eaLnBrk="1" hangingPunct="1"/>
            <a:r>
              <a:rPr lang="en-US" altLang="en-US" smtClean="0"/>
              <a:t>Regulation of airwaves for television and radio</a:t>
            </a:r>
          </a:p>
          <a:p>
            <a:pPr lvl="1" eaLnBrk="1" hangingPunct="1"/>
            <a:r>
              <a:rPr lang="en-US" altLang="en-US" smtClean="0"/>
              <a:t>Clean water</a:t>
            </a:r>
          </a:p>
          <a:p>
            <a:pPr lvl="1" eaLnBrk="1" hangingPunct="1"/>
            <a:r>
              <a:rPr lang="en-US" altLang="en-US" smtClean="0"/>
              <a:t>FDA inspections</a:t>
            </a:r>
          </a:p>
          <a:p>
            <a:pPr lvl="1" eaLnBrk="1" hangingPunct="1"/>
            <a:r>
              <a:rPr lang="en-US" altLang="en-US" smtClean="0"/>
              <a:t>Air traffic control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 calcmode="lin" valueType="num">
                                      <p:cBhvr additive="base">
                                        <p:cTn id="7" dur="500" fill="hold"/>
                                        <p:tgtEl>
                                          <p:spTgt spid="235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35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3555">
                                            <p:txEl>
                                              <p:pRg st="1" end="1"/>
                                            </p:txEl>
                                          </p:spTgt>
                                        </p:tgtEl>
                                        <p:attrNameLst>
                                          <p:attrName>style.visibility</p:attrName>
                                        </p:attrNameLst>
                                      </p:cBhvr>
                                      <p:to>
                                        <p:strVal val="visible"/>
                                      </p:to>
                                    </p:set>
                                    <p:anim calcmode="lin" valueType="num">
                                      <p:cBhvr additive="base">
                                        <p:cTn id="13" dur="500" fill="hold"/>
                                        <p:tgtEl>
                                          <p:spTgt spid="2355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3555">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23555">
                                            <p:txEl>
                                              <p:pRg st="2" end="2"/>
                                            </p:txEl>
                                          </p:spTgt>
                                        </p:tgtEl>
                                        <p:attrNameLst>
                                          <p:attrName>style.visibility</p:attrName>
                                        </p:attrNameLst>
                                      </p:cBhvr>
                                      <p:to>
                                        <p:strVal val="visible"/>
                                      </p:to>
                                    </p:set>
                                    <p:anim calcmode="lin" valueType="num">
                                      <p:cBhvr additive="base">
                                        <p:cTn id="17" dur="500" fill="hold"/>
                                        <p:tgtEl>
                                          <p:spTgt spid="23555">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23555">
                                            <p:txEl>
                                              <p:pRg st="2" end="2"/>
                                            </p:txEl>
                                          </p:spTgt>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23555">
                                            <p:txEl>
                                              <p:pRg st="3" end="3"/>
                                            </p:txEl>
                                          </p:spTgt>
                                        </p:tgtEl>
                                        <p:attrNameLst>
                                          <p:attrName>style.visibility</p:attrName>
                                        </p:attrNameLst>
                                      </p:cBhvr>
                                      <p:to>
                                        <p:strVal val="visible"/>
                                      </p:to>
                                    </p:set>
                                    <p:anim calcmode="lin" valueType="num">
                                      <p:cBhvr additive="base">
                                        <p:cTn id="21" dur="500" fill="hold"/>
                                        <p:tgtEl>
                                          <p:spTgt spid="23555">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23555">
                                            <p:txEl>
                                              <p:pRg st="3" end="3"/>
                                            </p:txEl>
                                          </p:spTgt>
                                        </p:tgtEl>
                                        <p:attrNameLst>
                                          <p:attrName>ppt_y</p:attrName>
                                        </p:attrNameLst>
                                      </p:cBhvr>
                                      <p:tavLst>
                                        <p:tav tm="0">
                                          <p:val>
                                            <p:strVal val="#ppt_y"/>
                                          </p:val>
                                        </p:tav>
                                        <p:tav tm="100000">
                                          <p:val>
                                            <p:strVal val="#ppt_y"/>
                                          </p:val>
                                        </p:tav>
                                      </p:tavLst>
                                    </p:anim>
                                  </p:childTnLst>
                                </p:cTn>
                              </p:par>
                              <p:par>
                                <p:cTn id="23" presetID="2" presetClass="entr" presetSubtype="8" fill="hold" grpId="0" nodeType="withEffect">
                                  <p:stCondLst>
                                    <p:cond delay="0"/>
                                  </p:stCondLst>
                                  <p:childTnLst>
                                    <p:set>
                                      <p:cBhvr>
                                        <p:cTn id="24" dur="1" fill="hold">
                                          <p:stCondLst>
                                            <p:cond delay="0"/>
                                          </p:stCondLst>
                                        </p:cTn>
                                        <p:tgtEl>
                                          <p:spTgt spid="23555">
                                            <p:txEl>
                                              <p:pRg st="4" end="4"/>
                                            </p:txEl>
                                          </p:spTgt>
                                        </p:tgtEl>
                                        <p:attrNameLst>
                                          <p:attrName>style.visibility</p:attrName>
                                        </p:attrNameLst>
                                      </p:cBhvr>
                                      <p:to>
                                        <p:strVal val="visible"/>
                                      </p:to>
                                    </p:set>
                                    <p:anim calcmode="lin" valueType="num">
                                      <p:cBhvr additive="base">
                                        <p:cTn id="25" dur="500" fill="hold"/>
                                        <p:tgtEl>
                                          <p:spTgt spid="23555">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3555">
                                            <p:txEl>
                                              <p:pRg st="4" end="4"/>
                                            </p:txEl>
                                          </p:spTgt>
                                        </p:tgtEl>
                                        <p:attrNameLst>
                                          <p:attrName>ppt_y</p:attrName>
                                        </p:attrNameLst>
                                      </p:cBhvr>
                                      <p:tavLst>
                                        <p:tav tm="0">
                                          <p:val>
                                            <p:strVal val="#ppt_y"/>
                                          </p:val>
                                        </p:tav>
                                        <p:tav tm="100000">
                                          <p:val>
                                            <p:strVal val="#ppt_y"/>
                                          </p:val>
                                        </p:tav>
                                      </p:tavLst>
                                    </p:anim>
                                  </p:childTnLst>
                                </p:cTn>
                              </p:par>
                              <p:par>
                                <p:cTn id="27" presetID="2" presetClass="entr" presetSubtype="8" fill="hold" grpId="0" nodeType="withEffect">
                                  <p:stCondLst>
                                    <p:cond delay="0"/>
                                  </p:stCondLst>
                                  <p:childTnLst>
                                    <p:set>
                                      <p:cBhvr>
                                        <p:cTn id="28" dur="1" fill="hold">
                                          <p:stCondLst>
                                            <p:cond delay="0"/>
                                          </p:stCondLst>
                                        </p:cTn>
                                        <p:tgtEl>
                                          <p:spTgt spid="23555">
                                            <p:txEl>
                                              <p:pRg st="5" end="5"/>
                                            </p:txEl>
                                          </p:spTgt>
                                        </p:tgtEl>
                                        <p:attrNameLst>
                                          <p:attrName>style.visibility</p:attrName>
                                        </p:attrNameLst>
                                      </p:cBhvr>
                                      <p:to>
                                        <p:strVal val="visible"/>
                                      </p:to>
                                    </p:set>
                                    <p:anim calcmode="lin" valueType="num">
                                      <p:cBhvr additive="base">
                                        <p:cTn id="29" dur="500" fill="hold"/>
                                        <p:tgtEl>
                                          <p:spTgt spid="23555">
                                            <p:txEl>
                                              <p:pRg st="5" end="5"/>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23555">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a:ln>
            <a:miter lim="800000"/>
            <a:headEnd/>
            <a:tailEnd/>
          </a:ln>
        </p:spPr>
        <p:txBody>
          <a:bodyPr/>
          <a:lstStyle/>
          <a:p>
            <a:fld id="{FBEA7C7D-1066-42DE-B1ED-FF437B3A7E1D}" type="slidenum">
              <a:rPr lang="en-US" altLang="en-US" smtClean="0"/>
              <a:pPr/>
              <a:t>25</a:t>
            </a:fld>
            <a:endParaRPr lang="en-US" altLang="en-US" smtClean="0"/>
          </a:p>
        </p:txBody>
      </p:sp>
      <p:sp>
        <p:nvSpPr>
          <p:cNvPr id="28675" name="Rectangle 5"/>
          <p:cNvSpPr>
            <a:spLocks noGrp="1" noChangeArrowheads="1"/>
          </p:cNvSpPr>
          <p:nvPr>
            <p:ph type="title"/>
          </p:nvPr>
        </p:nvSpPr>
        <p:spPr/>
        <p:txBody>
          <a:bodyPr/>
          <a:lstStyle/>
          <a:p>
            <a:pPr eaLnBrk="1" hangingPunct="1"/>
            <a:endParaRPr lang="en-US" altLang="en-US" smtClean="0"/>
          </a:p>
        </p:txBody>
      </p:sp>
      <p:pic>
        <p:nvPicPr>
          <p:cNvPr id="28676" name="Picture 4" descr="tab013"/>
          <p:cNvPicPr>
            <a:picLocks noGrp="1" noChangeAspect="1" noChangeArrowheads="1"/>
          </p:cNvPicPr>
          <p:nvPr>
            <p:ph idx="1"/>
          </p:nvPr>
        </p:nvPicPr>
        <p:blipFill>
          <a:blip r:embed="rId2" cstate="print"/>
          <a:srcRect/>
          <a:stretch>
            <a:fillRect/>
          </a:stretch>
        </p:blipFill>
        <p:spPr>
          <a:xfrm>
            <a:off x="304800" y="838200"/>
            <a:ext cx="8534400" cy="4572000"/>
          </a:xfr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a:ln>
            <a:miter lim="800000"/>
            <a:headEnd/>
            <a:tailEnd/>
          </a:ln>
        </p:spPr>
        <p:txBody>
          <a:bodyPr/>
          <a:lstStyle/>
          <a:p>
            <a:fld id="{FECD2CA0-A782-466A-9CF7-5F7FC8FBAFD2}" type="slidenum">
              <a:rPr lang="en-US" altLang="en-US" smtClean="0"/>
              <a:pPr/>
              <a:t>26</a:t>
            </a:fld>
            <a:endParaRPr lang="en-US" altLang="en-US" smtClean="0"/>
          </a:p>
        </p:txBody>
      </p:sp>
      <p:sp>
        <p:nvSpPr>
          <p:cNvPr id="29699" name="Rectangle 5"/>
          <p:cNvSpPr>
            <a:spLocks noGrp="1" noChangeArrowheads="1"/>
          </p:cNvSpPr>
          <p:nvPr>
            <p:ph type="title"/>
          </p:nvPr>
        </p:nvSpPr>
        <p:spPr/>
        <p:txBody>
          <a:bodyPr/>
          <a:lstStyle/>
          <a:p>
            <a:pPr eaLnBrk="1" hangingPunct="1"/>
            <a:endParaRPr lang="en-US" altLang="en-US" smtClean="0"/>
          </a:p>
        </p:txBody>
      </p:sp>
      <p:pic>
        <p:nvPicPr>
          <p:cNvPr id="29700" name="Picture 4" descr="tab014"/>
          <p:cNvPicPr>
            <a:picLocks noGrp="1" noChangeAspect="1" noChangeArrowheads="1"/>
          </p:cNvPicPr>
          <p:nvPr>
            <p:ph idx="1"/>
          </p:nvPr>
        </p:nvPicPr>
        <p:blipFill>
          <a:blip r:embed="rId2" cstate="print"/>
          <a:srcRect/>
          <a:stretch>
            <a:fillRect/>
          </a:stretch>
        </p:blipFill>
        <p:spPr>
          <a:xfrm>
            <a:off x="457200" y="487363"/>
            <a:ext cx="8382000" cy="5807075"/>
          </a:xfr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Functions of Government</a:t>
            </a:r>
            <a:endParaRPr lang="en-US" dirty="0"/>
          </a:p>
        </p:txBody>
      </p:sp>
      <p:sp>
        <p:nvSpPr>
          <p:cNvPr id="3" name="Content Placeholder 2"/>
          <p:cNvSpPr>
            <a:spLocks noGrp="1"/>
          </p:cNvSpPr>
          <p:nvPr>
            <p:ph idx="1"/>
          </p:nvPr>
        </p:nvSpPr>
        <p:spPr/>
        <p:txBody>
          <a:bodyPr/>
          <a:lstStyle/>
          <a:p>
            <a:r>
              <a:rPr lang="en-US" sz="2800" dirty="0" smtClean="0"/>
              <a:t>Framers believed function was creating mechanisms to allow individuals to solve conflicts in an orderly and peaceful manner. How much authority must be given to government?</a:t>
            </a:r>
          </a:p>
          <a:p>
            <a:pPr lvl="1"/>
            <a:r>
              <a:rPr lang="en-US" sz="2400" dirty="0" smtClean="0"/>
              <a:t>Establishing justice</a:t>
            </a:r>
          </a:p>
          <a:p>
            <a:pPr lvl="1"/>
            <a:r>
              <a:rPr lang="en-US" sz="2400" dirty="0" smtClean="0"/>
              <a:t>Ensuring domestic tranquility</a:t>
            </a:r>
          </a:p>
          <a:p>
            <a:pPr lvl="1"/>
            <a:r>
              <a:rPr lang="en-US" sz="2400" dirty="0" smtClean="0"/>
              <a:t>Providing for common defense</a:t>
            </a:r>
          </a:p>
          <a:p>
            <a:pPr lvl="1"/>
            <a:r>
              <a:rPr lang="en-US" sz="2400" dirty="0" smtClean="0"/>
              <a:t>Promoting general welfare</a:t>
            </a:r>
          </a:p>
          <a:p>
            <a:pPr lvl="1"/>
            <a:r>
              <a:rPr lang="en-US" sz="2400" dirty="0" smtClean="0"/>
              <a:t>Securing the blessings of liberty</a:t>
            </a:r>
            <a:endParaRPr lang="en-US" sz="2400" dirty="0"/>
          </a:p>
        </p:txBody>
      </p:sp>
      <p:sp>
        <p:nvSpPr>
          <p:cNvPr id="4" name="Slide Number Placeholder 3"/>
          <p:cNvSpPr>
            <a:spLocks noGrp="1"/>
          </p:cNvSpPr>
          <p:nvPr>
            <p:ph type="sldNum" sz="quarter" idx="12"/>
          </p:nvPr>
        </p:nvSpPr>
        <p:spPr/>
        <p:txBody>
          <a:bodyPr/>
          <a:lstStyle/>
          <a:p>
            <a:pPr>
              <a:defRPr/>
            </a:pPr>
            <a:fld id="{881AA5CF-DB2B-440B-8CFC-45381A9F8E0E}" type="slidenum">
              <a:rPr lang="en-US" altLang="en-US" smtClean="0"/>
              <a:pPr>
                <a:defRPr/>
              </a:pPr>
              <a:t>3</a:t>
            </a:fld>
            <a:endParaRPr lang="en-US" altLang="en-US"/>
          </a:p>
        </p:txBody>
      </p:sp>
    </p:spTree>
    <p:extLst>
      <p:ext uri="{BB962C8B-B14F-4D97-AF65-F5344CB8AC3E}">
        <p14:creationId xmlns:p14="http://schemas.microsoft.com/office/powerpoint/2010/main" val="540403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government (Aristotle)</a:t>
            </a:r>
            <a:endParaRPr lang="en-US" dirty="0"/>
          </a:p>
        </p:txBody>
      </p:sp>
      <p:sp>
        <p:nvSpPr>
          <p:cNvPr id="3" name="Content Placeholder 2"/>
          <p:cNvSpPr>
            <a:spLocks noGrp="1"/>
          </p:cNvSpPr>
          <p:nvPr>
            <p:ph idx="1"/>
          </p:nvPr>
        </p:nvSpPr>
        <p:spPr/>
        <p:txBody>
          <a:bodyPr/>
          <a:lstStyle/>
          <a:p>
            <a:r>
              <a:rPr lang="en-US" dirty="0" smtClean="0"/>
              <a:t>Monarchy (public interest)</a:t>
            </a:r>
          </a:p>
          <a:p>
            <a:r>
              <a:rPr lang="en-US" dirty="0" smtClean="0"/>
              <a:t>Tyranny (totalitarianism) (self interest)</a:t>
            </a:r>
          </a:p>
          <a:p>
            <a:r>
              <a:rPr lang="en-US" dirty="0"/>
              <a:t>Aristocracy (public interest</a:t>
            </a:r>
            <a:r>
              <a:rPr lang="en-US" dirty="0" smtClean="0"/>
              <a:t>)</a:t>
            </a:r>
          </a:p>
          <a:p>
            <a:r>
              <a:rPr lang="en-US" dirty="0" smtClean="0"/>
              <a:t>Oligarchy (self interest)</a:t>
            </a:r>
          </a:p>
          <a:p>
            <a:r>
              <a:rPr lang="en-US" dirty="0" smtClean="0"/>
              <a:t>Polity (public interest)</a:t>
            </a:r>
          </a:p>
          <a:p>
            <a:r>
              <a:rPr lang="en-US" dirty="0" smtClean="0"/>
              <a:t>Democracy (self interest)</a:t>
            </a:r>
            <a:endParaRPr lang="en-US" dirty="0"/>
          </a:p>
        </p:txBody>
      </p:sp>
      <p:sp>
        <p:nvSpPr>
          <p:cNvPr id="4" name="Slide Number Placeholder 3"/>
          <p:cNvSpPr>
            <a:spLocks noGrp="1"/>
          </p:cNvSpPr>
          <p:nvPr>
            <p:ph type="sldNum" sz="quarter" idx="12"/>
          </p:nvPr>
        </p:nvSpPr>
        <p:spPr/>
        <p:txBody>
          <a:bodyPr/>
          <a:lstStyle/>
          <a:p>
            <a:pPr>
              <a:defRPr/>
            </a:pPr>
            <a:fld id="{881AA5CF-DB2B-440B-8CFC-45381A9F8E0E}" type="slidenum">
              <a:rPr lang="en-US" altLang="en-US" smtClean="0"/>
              <a:pPr>
                <a:defRPr/>
              </a:pPr>
              <a:t>4</a:t>
            </a:fld>
            <a:endParaRPr lang="en-US" altLang="en-US"/>
          </a:p>
        </p:txBody>
      </p:sp>
    </p:spTree>
    <p:extLst>
      <p:ext uri="{BB962C8B-B14F-4D97-AF65-F5344CB8AC3E}">
        <p14:creationId xmlns:p14="http://schemas.microsoft.com/office/powerpoint/2010/main" val="3180194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Slide Number Placeholder 6"/>
          <p:cNvSpPr>
            <a:spLocks noGrp="1"/>
          </p:cNvSpPr>
          <p:nvPr>
            <p:ph type="sldNum" sz="quarter" idx="12"/>
          </p:nvPr>
        </p:nvSpPr>
        <p:spPr>
          <a:noFill/>
          <a:ln>
            <a:miter lim="800000"/>
            <a:headEnd/>
            <a:tailEnd/>
          </a:ln>
        </p:spPr>
        <p:txBody>
          <a:bodyPr/>
          <a:lstStyle/>
          <a:p>
            <a:fld id="{1B5774FE-EC2A-432D-9B84-EBB2E3ED0D72}" type="slidenum">
              <a:rPr lang="en-US" altLang="en-US" smtClean="0"/>
              <a:pPr/>
              <a:t>5</a:t>
            </a:fld>
            <a:endParaRPr lang="en-US" altLang="en-US" smtClean="0"/>
          </a:p>
        </p:txBody>
      </p:sp>
      <p:sp>
        <p:nvSpPr>
          <p:cNvPr id="4099" name="Rectangle 2"/>
          <p:cNvSpPr>
            <a:spLocks noGrp="1" noChangeArrowheads="1"/>
          </p:cNvSpPr>
          <p:nvPr>
            <p:ph type="title"/>
          </p:nvPr>
        </p:nvSpPr>
        <p:spPr>
          <a:xfrm>
            <a:off x="152400" y="304800"/>
            <a:ext cx="8915400" cy="1295400"/>
          </a:xfrm>
        </p:spPr>
        <p:txBody>
          <a:bodyPr/>
          <a:lstStyle/>
          <a:p>
            <a:pPr marL="838200" indent="-838200" eaLnBrk="1" hangingPunct="1">
              <a:buFontTx/>
              <a:buAutoNum type="arabicPeriod"/>
            </a:pPr>
            <a:r>
              <a:rPr lang="en-US" altLang="en-US" sz="4000" smtClean="0"/>
              <a:t>The Roots of American Government:  Where Did the Ideas Come From?</a:t>
            </a:r>
          </a:p>
        </p:txBody>
      </p:sp>
      <p:sp>
        <p:nvSpPr>
          <p:cNvPr id="6147" name="Rectangle 3"/>
          <p:cNvSpPr>
            <a:spLocks noGrp="1" noChangeArrowheads="1"/>
          </p:cNvSpPr>
          <p:nvPr>
            <p:ph type="body" sz="half" idx="1"/>
          </p:nvPr>
        </p:nvSpPr>
        <p:spPr>
          <a:xfrm>
            <a:off x="152400" y="1905000"/>
            <a:ext cx="8763000" cy="4343400"/>
          </a:xfrm>
        </p:spPr>
        <p:txBody>
          <a:bodyPr/>
          <a:lstStyle/>
          <a:p>
            <a:pPr eaLnBrk="1" hangingPunct="1"/>
            <a:r>
              <a:rPr lang="en-US" altLang="en-US" sz="3600" smtClean="0"/>
              <a:t>Aristotle and the Greeks articulated the idea of natural law.</a:t>
            </a:r>
          </a:p>
          <a:p>
            <a:pPr eaLnBrk="1" hangingPunct="1"/>
            <a:r>
              <a:rPr lang="en-US" altLang="en-US" sz="3600" smtClean="0"/>
              <a:t>Society should be governed by ethical principles that are part of nature and can be understood through reason.</a:t>
            </a:r>
          </a:p>
          <a:p>
            <a:pPr eaLnBrk="1" hangingPunct="1"/>
            <a:r>
              <a:rPr lang="en-US" altLang="en-US" sz="3600" smtClean="0"/>
              <a:t>Government before had been by “divine right,” but these philosophical changes put humans on the road toward self government.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up)">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wipe(up)">
                                      <p:cBhvr>
                                        <p:cTn id="12" dur="500"/>
                                        <p:tgtEl>
                                          <p:spTgt spid="614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wipe(up)">
                                      <p:cBhvr>
                                        <p:cTn id="17" dur="500"/>
                                        <p:tgtEl>
                                          <p:spTgt spid="6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6"/>
          <p:cNvSpPr>
            <a:spLocks noGrp="1"/>
          </p:cNvSpPr>
          <p:nvPr>
            <p:ph type="sldNum" sz="quarter" idx="12"/>
          </p:nvPr>
        </p:nvSpPr>
        <p:spPr>
          <a:noFill/>
          <a:ln>
            <a:miter lim="800000"/>
            <a:headEnd/>
            <a:tailEnd/>
          </a:ln>
        </p:spPr>
        <p:txBody>
          <a:bodyPr/>
          <a:lstStyle/>
          <a:p>
            <a:fld id="{C91AFB04-7302-487E-B7E6-8F78293C7CA2}" type="slidenum">
              <a:rPr lang="en-US" altLang="en-US" smtClean="0"/>
              <a:pPr/>
              <a:t>6</a:t>
            </a:fld>
            <a:endParaRPr lang="en-US" altLang="en-US" smtClean="0"/>
          </a:p>
        </p:txBody>
      </p:sp>
      <p:sp>
        <p:nvSpPr>
          <p:cNvPr id="5123" name="Rectangle 2"/>
          <p:cNvSpPr>
            <a:spLocks noGrp="1" noChangeArrowheads="1"/>
          </p:cNvSpPr>
          <p:nvPr>
            <p:ph type="title"/>
          </p:nvPr>
        </p:nvSpPr>
        <p:spPr>
          <a:xfrm>
            <a:off x="685800" y="304800"/>
            <a:ext cx="7772400" cy="1143000"/>
          </a:xfrm>
        </p:spPr>
        <p:txBody>
          <a:bodyPr/>
          <a:lstStyle/>
          <a:p>
            <a:pPr eaLnBrk="1" hangingPunct="1"/>
            <a:r>
              <a:rPr lang="en-US" altLang="en-US" dirty="0" smtClean="0"/>
              <a:t>Hobbes and Locke and Popular </a:t>
            </a:r>
            <a:r>
              <a:rPr lang="en-US" altLang="en-US" dirty="0" smtClean="0"/>
              <a:t>Consent</a:t>
            </a:r>
          </a:p>
        </p:txBody>
      </p:sp>
      <p:sp>
        <p:nvSpPr>
          <p:cNvPr id="5124" name="Rectangle 3"/>
          <p:cNvSpPr>
            <a:spLocks noGrp="1" noChangeArrowheads="1"/>
          </p:cNvSpPr>
          <p:nvPr>
            <p:ph type="body" sz="half" idx="1"/>
          </p:nvPr>
        </p:nvSpPr>
        <p:spPr>
          <a:xfrm>
            <a:off x="381000" y="1524000"/>
            <a:ext cx="8153400" cy="4800600"/>
          </a:xfrm>
        </p:spPr>
        <p:txBody>
          <a:bodyPr/>
          <a:lstStyle/>
          <a:p>
            <a:pPr eaLnBrk="1" hangingPunct="1">
              <a:buFontTx/>
              <a:buNone/>
            </a:pPr>
            <a:r>
              <a:rPr lang="en-US" altLang="en-US" sz="4000" dirty="0" smtClean="0"/>
              <a:t>Social Contract Theory</a:t>
            </a:r>
          </a:p>
          <a:p>
            <a:pPr lvl="1" eaLnBrk="1" hangingPunct="1">
              <a:buClr>
                <a:schemeClr val="tx1"/>
              </a:buClr>
              <a:buFontTx/>
              <a:buChar char="•"/>
            </a:pPr>
            <a:r>
              <a:rPr lang="en-US" altLang="en-US" dirty="0" smtClean="0"/>
              <a:t>All individuals are free and equal by natural (G-d-given) right.</a:t>
            </a:r>
          </a:p>
          <a:p>
            <a:pPr lvl="1" eaLnBrk="1" hangingPunct="1">
              <a:buClr>
                <a:schemeClr val="tx1"/>
              </a:buClr>
              <a:buFontTx/>
              <a:buChar char="•"/>
            </a:pPr>
            <a:r>
              <a:rPr lang="en-US" altLang="en-US" dirty="0" smtClean="0"/>
              <a:t>People </a:t>
            </a:r>
            <a:r>
              <a:rPr lang="en-US" altLang="en-US" dirty="0" smtClean="0"/>
              <a:t>are source of power</a:t>
            </a:r>
          </a:p>
          <a:p>
            <a:pPr lvl="1" eaLnBrk="1" hangingPunct="1">
              <a:buClr>
                <a:schemeClr val="tx1"/>
              </a:buClr>
              <a:buFontTx/>
              <a:buChar char="•"/>
            </a:pPr>
            <a:r>
              <a:rPr lang="en-US" altLang="en-US" dirty="0" smtClean="0"/>
              <a:t>People give consent to government to rule</a:t>
            </a:r>
          </a:p>
          <a:p>
            <a:pPr lvl="1" eaLnBrk="1" hangingPunct="1">
              <a:buClr>
                <a:schemeClr val="tx1"/>
              </a:buClr>
              <a:buFontTx/>
              <a:buChar char="•"/>
            </a:pPr>
            <a:r>
              <a:rPr lang="en-US" altLang="en-US" dirty="0" smtClean="0"/>
              <a:t>Government provides protection of natural </a:t>
            </a:r>
            <a:r>
              <a:rPr lang="en-US" altLang="en-US" dirty="0" smtClean="0"/>
              <a:t>rights</a:t>
            </a:r>
          </a:p>
          <a:p>
            <a:pPr marL="457200" lvl="1" indent="0" eaLnBrk="1" hangingPunct="1">
              <a:buClr>
                <a:schemeClr val="tx1"/>
              </a:buClr>
              <a:buNone/>
            </a:pPr>
            <a:r>
              <a:rPr lang="en-US" altLang="en-US" dirty="0" smtClean="0"/>
              <a:t>Hobbes’ Leviathan v. Locke’s preservation of private property</a:t>
            </a:r>
            <a:endParaRPr lang="en-US" alt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a:ln>
            <a:miter lim="800000"/>
            <a:headEnd/>
            <a:tailEnd/>
          </a:ln>
        </p:spPr>
        <p:txBody>
          <a:bodyPr/>
          <a:lstStyle/>
          <a:p>
            <a:fld id="{A18F1B22-8EBF-4491-B3A2-B9941CF1898E}" type="slidenum">
              <a:rPr lang="en-US" altLang="en-US" smtClean="0"/>
              <a:pPr/>
              <a:t>7</a:t>
            </a:fld>
            <a:endParaRPr lang="en-US" altLang="en-US" smtClean="0"/>
          </a:p>
        </p:txBody>
      </p:sp>
      <p:sp>
        <p:nvSpPr>
          <p:cNvPr id="6147" name="Rectangle 2"/>
          <p:cNvSpPr>
            <a:spLocks noGrp="1" noChangeArrowheads="1"/>
          </p:cNvSpPr>
          <p:nvPr>
            <p:ph type="title"/>
          </p:nvPr>
        </p:nvSpPr>
        <p:spPr>
          <a:xfrm>
            <a:off x="685800" y="533400"/>
            <a:ext cx="7772400" cy="914400"/>
          </a:xfrm>
        </p:spPr>
        <p:txBody>
          <a:bodyPr/>
          <a:lstStyle/>
          <a:p>
            <a:pPr eaLnBrk="1" hangingPunct="1"/>
            <a:r>
              <a:rPr lang="en-US" altLang="en-US" smtClean="0"/>
              <a:t>Devising a National Government</a:t>
            </a:r>
          </a:p>
        </p:txBody>
      </p:sp>
      <p:sp>
        <p:nvSpPr>
          <p:cNvPr id="13315" name="Rectangle 3"/>
          <p:cNvSpPr>
            <a:spLocks noGrp="1" noChangeArrowheads="1"/>
          </p:cNvSpPr>
          <p:nvPr>
            <p:ph type="body" idx="1"/>
          </p:nvPr>
        </p:nvSpPr>
        <p:spPr>
          <a:xfrm>
            <a:off x="685800" y="1676400"/>
            <a:ext cx="7772400" cy="4953000"/>
          </a:xfrm>
        </p:spPr>
        <p:txBody>
          <a:bodyPr/>
          <a:lstStyle/>
          <a:p>
            <a:pPr eaLnBrk="1" hangingPunct="1">
              <a:buFontTx/>
              <a:buNone/>
            </a:pPr>
            <a:r>
              <a:rPr lang="en-US" altLang="en-US" dirty="0" smtClean="0"/>
              <a:t>The American colonists rejected the British idea of a strong ruler and aristocratic system</a:t>
            </a:r>
            <a:endParaRPr lang="en-US" altLang="en-US" dirty="0" smtClean="0"/>
          </a:p>
        </p:txBody>
      </p:sp>
      <p:sp>
        <p:nvSpPr>
          <p:cNvPr id="13321" name="Text Box 9"/>
          <p:cNvSpPr txBox="1">
            <a:spLocks noChangeArrowheads="1"/>
          </p:cNvSpPr>
          <p:nvPr/>
        </p:nvSpPr>
        <p:spPr bwMode="auto">
          <a:xfrm>
            <a:off x="459475" y="3289237"/>
            <a:ext cx="8001000" cy="1384995"/>
          </a:xfrm>
          <a:prstGeom prst="rect">
            <a:avLst/>
          </a:prstGeom>
          <a:noFill/>
          <a:ln w="9525">
            <a:noFill/>
            <a:miter lim="800000"/>
            <a:headEnd/>
            <a:tailEnd/>
          </a:ln>
          <a:effectLst/>
        </p:spPr>
        <p:txBody>
          <a:bodyPr>
            <a:spAutoFit/>
          </a:bodyPr>
          <a:lstStyle/>
          <a:p>
            <a:pPr lvl="1">
              <a:spcBef>
                <a:spcPct val="20000"/>
              </a:spcBef>
            </a:pPr>
            <a:r>
              <a:rPr lang="en-US" altLang="en-US" sz="2800" dirty="0"/>
              <a:t>The colonists </a:t>
            </a:r>
            <a:r>
              <a:rPr lang="en-US" altLang="en-US" sz="2800" dirty="0" smtClean="0"/>
              <a:t>found direct democracy to be unworkable so replaced town meetings with indirect democracy</a:t>
            </a:r>
            <a:r>
              <a:rPr lang="en-US" altLang="en-US" sz="2800" dirty="0" smtClean="0"/>
              <a:t>, </a:t>
            </a:r>
            <a:r>
              <a:rPr lang="en-US" altLang="en-US" sz="2800" i="1" u="sng" dirty="0" smtClean="0"/>
              <a:t>a republic.</a:t>
            </a: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wipe(up)">
                                      <p:cBhvr>
                                        <p:cTn id="7" dur="500"/>
                                        <p:tgtEl>
                                          <p:spTgt spid="1331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3321"/>
                                        </p:tgtEl>
                                        <p:attrNameLst>
                                          <p:attrName>style.visibility</p:attrName>
                                        </p:attrNameLst>
                                      </p:cBhvr>
                                      <p:to>
                                        <p:strVal val="visible"/>
                                      </p:to>
                                    </p:set>
                                    <p:animEffect transition="in" filter="wipe(up)">
                                      <p:cBhvr>
                                        <p:cTn id="12" dur="500"/>
                                        <p:tgtEl>
                                          <p:spTgt spid="133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advAuto="0"/>
      <p:bldP spid="13321"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a:ln>
            <a:miter lim="800000"/>
            <a:headEnd/>
            <a:tailEnd/>
          </a:ln>
        </p:spPr>
        <p:txBody>
          <a:bodyPr/>
          <a:lstStyle/>
          <a:p>
            <a:fld id="{DBCD1F48-90BD-4EDA-814E-728F9C1518F4}" type="slidenum">
              <a:rPr lang="en-US" altLang="en-US" smtClean="0"/>
              <a:pPr/>
              <a:t>8</a:t>
            </a:fld>
            <a:endParaRPr lang="en-US" altLang="en-US" smtClean="0"/>
          </a:p>
        </p:txBody>
      </p:sp>
      <p:sp>
        <p:nvSpPr>
          <p:cNvPr id="13315" name="Rectangle 2"/>
          <p:cNvSpPr>
            <a:spLocks noGrp="1" noChangeArrowheads="1"/>
          </p:cNvSpPr>
          <p:nvPr>
            <p:ph type="title"/>
          </p:nvPr>
        </p:nvSpPr>
        <p:spPr>
          <a:xfrm>
            <a:off x="0" y="381000"/>
            <a:ext cx="9144000" cy="1143000"/>
          </a:xfrm>
        </p:spPr>
        <p:txBody>
          <a:bodyPr/>
          <a:lstStyle/>
          <a:p>
            <a:pPr marL="838200" indent="-838200" eaLnBrk="1" hangingPunct="1"/>
            <a:r>
              <a:rPr lang="en-US" altLang="en-US" sz="4000" dirty="0" smtClean="0"/>
              <a:t>2.  Characteristics of American Democracy</a:t>
            </a:r>
          </a:p>
        </p:txBody>
      </p:sp>
      <p:sp>
        <p:nvSpPr>
          <p:cNvPr id="8195" name="Rectangle 3"/>
          <p:cNvSpPr>
            <a:spLocks noGrp="1" noChangeArrowheads="1"/>
          </p:cNvSpPr>
          <p:nvPr>
            <p:ph type="body" idx="1"/>
          </p:nvPr>
        </p:nvSpPr>
        <p:spPr>
          <a:xfrm>
            <a:off x="990600" y="1676400"/>
            <a:ext cx="8839200" cy="3886200"/>
          </a:xfrm>
        </p:spPr>
        <p:txBody>
          <a:bodyPr/>
          <a:lstStyle/>
          <a:p>
            <a:pPr marL="609600" indent="-609600" eaLnBrk="1" hangingPunct="1">
              <a:lnSpc>
                <a:spcPct val="90000"/>
              </a:lnSpc>
              <a:buSzPct val="110000"/>
              <a:buFont typeface="Wingdings" pitchFamily="2" charset="2"/>
              <a:buAutoNum type="arabicPeriod"/>
            </a:pPr>
            <a:r>
              <a:rPr lang="en-US" altLang="en-US" sz="3600" dirty="0" smtClean="0"/>
              <a:t>popular consent</a:t>
            </a:r>
          </a:p>
          <a:p>
            <a:pPr marL="609600" indent="-609600" eaLnBrk="1" hangingPunct="1">
              <a:lnSpc>
                <a:spcPct val="90000"/>
              </a:lnSpc>
              <a:buSzPct val="110000"/>
              <a:buFont typeface="Wingdings" pitchFamily="2" charset="2"/>
              <a:buAutoNum type="arabicPeriod"/>
            </a:pPr>
            <a:r>
              <a:rPr lang="en-US" altLang="en-US" sz="3600" dirty="0" smtClean="0"/>
              <a:t>popular sovereignty</a:t>
            </a:r>
          </a:p>
          <a:p>
            <a:pPr marL="609600" indent="-609600" eaLnBrk="1" hangingPunct="1">
              <a:lnSpc>
                <a:spcPct val="90000"/>
              </a:lnSpc>
              <a:buSzPct val="110000"/>
              <a:buFont typeface="Wingdings" pitchFamily="2" charset="2"/>
              <a:buAutoNum type="arabicPeriod"/>
            </a:pPr>
            <a:r>
              <a:rPr lang="en-US" altLang="en-US" sz="3600" dirty="0" smtClean="0"/>
              <a:t>majority rule</a:t>
            </a:r>
          </a:p>
          <a:p>
            <a:pPr marL="609600" indent="-609600" eaLnBrk="1" hangingPunct="1">
              <a:lnSpc>
                <a:spcPct val="90000"/>
              </a:lnSpc>
              <a:buSzPct val="110000"/>
              <a:buFont typeface="Wingdings" pitchFamily="2" charset="2"/>
              <a:buAutoNum type="arabicPeriod"/>
            </a:pPr>
            <a:r>
              <a:rPr lang="en-US" altLang="en-US" sz="3600" dirty="0" smtClean="0"/>
              <a:t>individualism</a:t>
            </a:r>
          </a:p>
          <a:p>
            <a:pPr marL="609600" indent="-609600" eaLnBrk="1" hangingPunct="1">
              <a:lnSpc>
                <a:spcPct val="90000"/>
              </a:lnSpc>
              <a:buSzPct val="110000"/>
              <a:buFont typeface="Wingdings" pitchFamily="2" charset="2"/>
              <a:buAutoNum type="arabicPeriod"/>
            </a:pPr>
            <a:r>
              <a:rPr lang="en-US" altLang="en-US" sz="3600" dirty="0" smtClean="0"/>
              <a:t>equality</a:t>
            </a:r>
          </a:p>
          <a:p>
            <a:pPr marL="609600" indent="-609600" eaLnBrk="1" hangingPunct="1">
              <a:lnSpc>
                <a:spcPct val="90000"/>
              </a:lnSpc>
              <a:buSzPct val="110000"/>
              <a:buFont typeface="Wingdings" pitchFamily="2" charset="2"/>
              <a:buAutoNum type="arabicPeriod"/>
            </a:pPr>
            <a:r>
              <a:rPr lang="en-US" altLang="en-US" sz="3600" dirty="0" smtClean="0"/>
              <a:t>personal liberty</a:t>
            </a:r>
          </a:p>
          <a:p>
            <a:pPr marL="609600" indent="-609600" eaLnBrk="1" hangingPunct="1">
              <a:lnSpc>
                <a:spcPct val="90000"/>
              </a:lnSpc>
              <a:buSzPct val="110000"/>
              <a:buFont typeface="Wingdings" pitchFamily="2" charset="2"/>
              <a:buAutoNum type="arabicPeriod"/>
            </a:pPr>
            <a:r>
              <a:rPr lang="en-US" altLang="en-US" sz="3600" dirty="0" smtClean="0"/>
              <a:t>civil </a:t>
            </a:r>
            <a:r>
              <a:rPr lang="en-US" altLang="en-US" sz="3600" dirty="0" smtClean="0"/>
              <a:t>society</a:t>
            </a:r>
          </a:p>
          <a:p>
            <a:pPr marL="609600" indent="-609600" eaLnBrk="1" hangingPunct="1">
              <a:lnSpc>
                <a:spcPct val="90000"/>
              </a:lnSpc>
              <a:buSzPct val="110000"/>
              <a:buFont typeface="Wingdings" pitchFamily="2" charset="2"/>
              <a:buAutoNum type="arabicPeriod"/>
            </a:pPr>
            <a:r>
              <a:rPr lang="en-US" altLang="en-US" sz="3600" dirty="0" smtClean="0"/>
              <a:t>Religious faith</a:t>
            </a:r>
            <a:endParaRPr lang="en-US" altLang="en-US" sz="36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 calcmode="lin" valueType="num">
                                      <p:cBhvr additive="base">
                                        <p:cTn id="7" dur="500" fill="hold"/>
                                        <p:tgtEl>
                                          <p:spTgt spid="81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195">
                                            <p:txEl>
                                              <p:pRg st="1" end="1"/>
                                            </p:txEl>
                                          </p:spTgt>
                                        </p:tgtEl>
                                        <p:attrNameLst>
                                          <p:attrName>style.visibility</p:attrName>
                                        </p:attrNameLst>
                                      </p:cBhvr>
                                      <p:to>
                                        <p:strVal val="visible"/>
                                      </p:to>
                                    </p:set>
                                    <p:anim calcmode="lin" valueType="num">
                                      <p:cBhvr additive="base">
                                        <p:cTn id="13" dur="500" fill="hold"/>
                                        <p:tgtEl>
                                          <p:spTgt spid="81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195">
                                            <p:txEl>
                                              <p:pRg st="2" end="2"/>
                                            </p:txEl>
                                          </p:spTgt>
                                        </p:tgtEl>
                                        <p:attrNameLst>
                                          <p:attrName>style.visibility</p:attrName>
                                        </p:attrNameLst>
                                      </p:cBhvr>
                                      <p:to>
                                        <p:strVal val="visible"/>
                                      </p:to>
                                    </p:set>
                                    <p:anim calcmode="lin" valueType="num">
                                      <p:cBhvr additive="base">
                                        <p:cTn id="19" dur="500" fill="hold"/>
                                        <p:tgtEl>
                                          <p:spTgt spid="819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19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195">
                                            <p:txEl>
                                              <p:pRg st="3" end="3"/>
                                            </p:txEl>
                                          </p:spTgt>
                                        </p:tgtEl>
                                        <p:attrNameLst>
                                          <p:attrName>style.visibility</p:attrName>
                                        </p:attrNameLst>
                                      </p:cBhvr>
                                      <p:to>
                                        <p:strVal val="visible"/>
                                      </p:to>
                                    </p:set>
                                    <p:anim calcmode="lin" valueType="num">
                                      <p:cBhvr additive="base">
                                        <p:cTn id="25" dur="500" fill="hold"/>
                                        <p:tgtEl>
                                          <p:spTgt spid="819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19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195">
                                            <p:txEl>
                                              <p:pRg st="4" end="4"/>
                                            </p:txEl>
                                          </p:spTgt>
                                        </p:tgtEl>
                                        <p:attrNameLst>
                                          <p:attrName>style.visibility</p:attrName>
                                        </p:attrNameLst>
                                      </p:cBhvr>
                                      <p:to>
                                        <p:strVal val="visible"/>
                                      </p:to>
                                    </p:set>
                                    <p:anim calcmode="lin" valueType="num">
                                      <p:cBhvr additive="base">
                                        <p:cTn id="31" dur="500" fill="hold"/>
                                        <p:tgtEl>
                                          <p:spTgt spid="819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19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8195">
                                            <p:txEl>
                                              <p:pRg st="5" end="5"/>
                                            </p:txEl>
                                          </p:spTgt>
                                        </p:tgtEl>
                                        <p:attrNameLst>
                                          <p:attrName>style.visibility</p:attrName>
                                        </p:attrNameLst>
                                      </p:cBhvr>
                                      <p:to>
                                        <p:strVal val="visible"/>
                                      </p:to>
                                    </p:set>
                                    <p:anim calcmode="lin" valueType="num">
                                      <p:cBhvr additive="base">
                                        <p:cTn id="37" dur="500" fill="hold"/>
                                        <p:tgtEl>
                                          <p:spTgt spid="819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19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8195">
                                            <p:txEl>
                                              <p:pRg st="6" end="6"/>
                                            </p:txEl>
                                          </p:spTgt>
                                        </p:tgtEl>
                                        <p:attrNameLst>
                                          <p:attrName>style.visibility</p:attrName>
                                        </p:attrNameLst>
                                      </p:cBhvr>
                                      <p:to>
                                        <p:strVal val="visible"/>
                                      </p:to>
                                    </p:set>
                                    <p:anim calcmode="lin" valueType="num">
                                      <p:cBhvr additive="base">
                                        <p:cTn id="43" dur="500" fill="hold"/>
                                        <p:tgtEl>
                                          <p:spTgt spid="8195">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195">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8195">
                                            <p:txEl>
                                              <p:pRg st="7" end="7"/>
                                            </p:txEl>
                                          </p:spTgt>
                                        </p:tgtEl>
                                        <p:attrNameLst>
                                          <p:attrName>style.visibility</p:attrName>
                                        </p:attrNameLst>
                                      </p:cBhvr>
                                      <p:to>
                                        <p:strVal val="visible"/>
                                      </p:to>
                                    </p:set>
                                    <p:anim calcmode="lin" valueType="num">
                                      <p:cBhvr additive="base">
                                        <p:cTn id="49" dur="500" fill="hold"/>
                                        <p:tgtEl>
                                          <p:spTgt spid="8195">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195">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a:ln>
            <a:miter lim="800000"/>
            <a:headEnd/>
            <a:tailEnd/>
          </a:ln>
        </p:spPr>
        <p:txBody>
          <a:bodyPr/>
          <a:lstStyle/>
          <a:p>
            <a:fld id="{B064E64E-205C-406E-B282-03A1EFF7A293}" type="slidenum">
              <a:rPr lang="en-US" altLang="en-US" smtClean="0"/>
              <a:pPr/>
              <a:t>9</a:t>
            </a:fld>
            <a:endParaRPr lang="en-US" altLang="en-US" smtClean="0"/>
          </a:p>
        </p:txBody>
      </p:sp>
      <p:sp>
        <p:nvSpPr>
          <p:cNvPr id="14339" name="Rectangle 2"/>
          <p:cNvSpPr>
            <a:spLocks noGrp="1" noChangeArrowheads="1"/>
          </p:cNvSpPr>
          <p:nvPr>
            <p:ph type="title"/>
          </p:nvPr>
        </p:nvSpPr>
        <p:spPr>
          <a:xfrm>
            <a:off x="685800" y="381000"/>
            <a:ext cx="7620000" cy="990600"/>
          </a:xfrm>
        </p:spPr>
        <p:txBody>
          <a:bodyPr/>
          <a:lstStyle/>
          <a:p>
            <a:pPr marL="838200" indent="-838200" eaLnBrk="1" hangingPunct="1">
              <a:buFontTx/>
              <a:buAutoNum type="arabicPeriod" startAt="3"/>
            </a:pPr>
            <a:r>
              <a:rPr lang="en-US" altLang="en-US" sz="3200" smtClean="0"/>
              <a:t>The Changing Political Culture and Characteristics of the American People</a:t>
            </a:r>
          </a:p>
        </p:txBody>
      </p:sp>
      <p:sp>
        <p:nvSpPr>
          <p:cNvPr id="9219" name="Rectangle 3"/>
          <p:cNvSpPr>
            <a:spLocks noGrp="1" noChangeArrowheads="1"/>
          </p:cNvSpPr>
          <p:nvPr>
            <p:ph type="body" idx="1"/>
          </p:nvPr>
        </p:nvSpPr>
        <p:spPr>
          <a:xfrm>
            <a:off x="228600" y="1447800"/>
            <a:ext cx="8686800" cy="5410200"/>
          </a:xfrm>
        </p:spPr>
        <p:txBody>
          <a:bodyPr/>
          <a:lstStyle/>
          <a:p>
            <a:pPr eaLnBrk="1" hangingPunct="1">
              <a:buFontTx/>
              <a:buNone/>
            </a:pPr>
            <a:r>
              <a:rPr lang="en-US" altLang="en-US" sz="3600" smtClean="0"/>
              <a:t>Population of the United States:</a:t>
            </a:r>
          </a:p>
          <a:p>
            <a:pPr lvl="1" eaLnBrk="1" hangingPunct="1"/>
            <a:r>
              <a:rPr lang="en-US" altLang="en-US" sz="3200" smtClean="0"/>
              <a:t>July 1, 1900 there were </a:t>
            </a:r>
            <a:r>
              <a:rPr lang="en-US" altLang="en-US" sz="3200" b="1" smtClean="0"/>
              <a:t>76,094,000</a:t>
            </a:r>
            <a:r>
              <a:rPr lang="en-US" altLang="en-US" sz="3200" smtClean="0"/>
              <a:t> </a:t>
            </a:r>
          </a:p>
          <a:p>
            <a:pPr lvl="1" eaLnBrk="1" hangingPunct="1"/>
            <a:r>
              <a:rPr lang="en-US" altLang="en-US" sz="3200" smtClean="0"/>
              <a:t>Today there are over </a:t>
            </a:r>
            <a:r>
              <a:rPr lang="en-US" altLang="en-US" sz="3200" b="1" smtClean="0"/>
              <a:t>317,413,000</a:t>
            </a:r>
          </a:p>
          <a:p>
            <a:pPr lvl="2" eaLnBrk="1" hangingPunct="1"/>
            <a:r>
              <a:rPr lang="en-US" altLang="en-US" smtClean="0"/>
              <a:t>One birth every.................................. 8 seconds </a:t>
            </a:r>
          </a:p>
          <a:p>
            <a:pPr lvl="2" eaLnBrk="1" hangingPunct="1"/>
            <a:r>
              <a:rPr lang="en-US" altLang="en-US" smtClean="0"/>
              <a:t>One death every.................................. 13 seconds </a:t>
            </a:r>
          </a:p>
          <a:p>
            <a:pPr lvl="2" eaLnBrk="1" hangingPunct="1"/>
            <a:r>
              <a:rPr lang="en-US" altLang="en-US" smtClean="0"/>
              <a:t>One international migrant (net) every............ 36 seconds </a:t>
            </a:r>
          </a:p>
          <a:p>
            <a:pPr lvl="2" eaLnBrk="1" hangingPunct="1"/>
            <a:r>
              <a:rPr lang="en-US" altLang="en-US" smtClean="0"/>
              <a:t>One Federal U.S. citizen (net) returning every...2891 seconds </a:t>
            </a:r>
          </a:p>
          <a:p>
            <a:pPr lvl="2" eaLnBrk="1" hangingPunct="1"/>
            <a:r>
              <a:rPr lang="en-US" altLang="en-US" smtClean="0"/>
              <a:t>Net gain of one person every..................... 13 seconds </a:t>
            </a:r>
          </a:p>
          <a:p>
            <a:pPr lvl="3" eaLnBrk="1" hangingPunct="1"/>
            <a:r>
              <a:rPr lang="en-US" altLang="en-US" i="1" smtClean="0"/>
              <a:t>Source: U.S. Census Bureau, Population Division</a:t>
            </a:r>
            <a:endParaRPr lang="en-US" alt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wipe(up)">
                                      <p:cBhvr>
                                        <p:cTn id="7" dur="500"/>
                                        <p:tgtEl>
                                          <p:spTgt spid="9219">
                                            <p:txEl>
                                              <p:pRg st="0" end="0"/>
                                            </p:txEl>
                                          </p:spTgt>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9219">
                                            <p:txEl>
                                              <p:pRg st="1" end="1"/>
                                            </p:txEl>
                                          </p:spTgt>
                                        </p:tgtEl>
                                        <p:attrNameLst>
                                          <p:attrName>style.visibility</p:attrName>
                                        </p:attrNameLst>
                                      </p:cBhvr>
                                      <p:to>
                                        <p:strVal val="visible"/>
                                      </p:to>
                                    </p:set>
                                    <p:animEffect transition="in" filter="wipe(up)">
                                      <p:cBhvr>
                                        <p:cTn id="10" dur="500"/>
                                        <p:tgtEl>
                                          <p:spTgt spid="9219">
                                            <p:txEl>
                                              <p:pRg st="1" end="1"/>
                                            </p:txEl>
                                          </p:spTgt>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9219">
                                            <p:txEl>
                                              <p:pRg st="2" end="2"/>
                                            </p:txEl>
                                          </p:spTgt>
                                        </p:tgtEl>
                                        <p:attrNameLst>
                                          <p:attrName>style.visibility</p:attrName>
                                        </p:attrNameLst>
                                      </p:cBhvr>
                                      <p:to>
                                        <p:strVal val="visible"/>
                                      </p:to>
                                    </p:set>
                                    <p:animEffect transition="in" filter="wipe(up)">
                                      <p:cBhvr>
                                        <p:cTn id="13" dur="500"/>
                                        <p:tgtEl>
                                          <p:spTgt spid="9219">
                                            <p:txEl>
                                              <p:pRg st="2" end="2"/>
                                            </p:txEl>
                                          </p:spTgt>
                                        </p:tgtEl>
                                      </p:cBhvr>
                                    </p:animEffect>
                                  </p:childTnLst>
                                </p:cTn>
                              </p:par>
                              <p:par>
                                <p:cTn id="14" presetID="22" presetClass="entr" presetSubtype="1" fill="hold" grpId="0" nodeType="withEffect">
                                  <p:stCondLst>
                                    <p:cond delay="0"/>
                                  </p:stCondLst>
                                  <p:childTnLst>
                                    <p:set>
                                      <p:cBhvr>
                                        <p:cTn id="15" dur="1" fill="hold">
                                          <p:stCondLst>
                                            <p:cond delay="0"/>
                                          </p:stCondLst>
                                        </p:cTn>
                                        <p:tgtEl>
                                          <p:spTgt spid="9219">
                                            <p:txEl>
                                              <p:pRg st="3" end="3"/>
                                            </p:txEl>
                                          </p:spTgt>
                                        </p:tgtEl>
                                        <p:attrNameLst>
                                          <p:attrName>style.visibility</p:attrName>
                                        </p:attrNameLst>
                                      </p:cBhvr>
                                      <p:to>
                                        <p:strVal val="visible"/>
                                      </p:to>
                                    </p:set>
                                    <p:animEffect transition="in" filter="wipe(up)">
                                      <p:cBhvr>
                                        <p:cTn id="16" dur="500"/>
                                        <p:tgtEl>
                                          <p:spTgt spid="9219">
                                            <p:txEl>
                                              <p:pRg st="3" end="3"/>
                                            </p:txEl>
                                          </p:spTgt>
                                        </p:tgtEl>
                                      </p:cBhvr>
                                    </p:animEffect>
                                  </p:childTnLst>
                                </p:cTn>
                              </p:par>
                              <p:par>
                                <p:cTn id="17" presetID="22" presetClass="entr" presetSubtype="1" fill="hold" grpId="0" nodeType="withEffect">
                                  <p:stCondLst>
                                    <p:cond delay="0"/>
                                  </p:stCondLst>
                                  <p:childTnLst>
                                    <p:set>
                                      <p:cBhvr>
                                        <p:cTn id="18" dur="1" fill="hold">
                                          <p:stCondLst>
                                            <p:cond delay="0"/>
                                          </p:stCondLst>
                                        </p:cTn>
                                        <p:tgtEl>
                                          <p:spTgt spid="9219">
                                            <p:txEl>
                                              <p:pRg st="4" end="4"/>
                                            </p:txEl>
                                          </p:spTgt>
                                        </p:tgtEl>
                                        <p:attrNameLst>
                                          <p:attrName>style.visibility</p:attrName>
                                        </p:attrNameLst>
                                      </p:cBhvr>
                                      <p:to>
                                        <p:strVal val="visible"/>
                                      </p:to>
                                    </p:set>
                                    <p:animEffect transition="in" filter="wipe(up)">
                                      <p:cBhvr>
                                        <p:cTn id="19" dur="500"/>
                                        <p:tgtEl>
                                          <p:spTgt spid="9219">
                                            <p:txEl>
                                              <p:pRg st="4" end="4"/>
                                            </p:txEl>
                                          </p:spTgt>
                                        </p:tgtEl>
                                      </p:cBhvr>
                                    </p:animEffect>
                                  </p:childTnLst>
                                </p:cTn>
                              </p:par>
                              <p:par>
                                <p:cTn id="20" presetID="22" presetClass="entr" presetSubtype="1" fill="hold" grpId="0" nodeType="withEffect">
                                  <p:stCondLst>
                                    <p:cond delay="0"/>
                                  </p:stCondLst>
                                  <p:childTnLst>
                                    <p:set>
                                      <p:cBhvr>
                                        <p:cTn id="21" dur="1" fill="hold">
                                          <p:stCondLst>
                                            <p:cond delay="0"/>
                                          </p:stCondLst>
                                        </p:cTn>
                                        <p:tgtEl>
                                          <p:spTgt spid="9219">
                                            <p:txEl>
                                              <p:pRg st="5" end="5"/>
                                            </p:txEl>
                                          </p:spTgt>
                                        </p:tgtEl>
                                        <p:attrNameLst>
                                          <p:attrName>style.visibility</p:attrName>
                                        </p:attrNameLst>
                                      </p:cBhvr>
                                      <p:to>
                                        <p:strVal val="visible"/>
                                      </p:to>
                                    </p:set>
                                    <p:animEffect transition="in" filter="wipe(up)">
                                      <p:cBhvr>
                                        <p:cTn id="22" dur="500"/>
                                        <p:tgtEl>
                                          <p:spTgt spid="9219">
                                            <p:txEl>
                                              <p:pRg st="5" end="5"/>
                                            </p:txEl>
                                          </p:spTgt>
                                        </p:tgtEl>
                                      </p:cBhvr>
                                    </p:animEffect>
                                  </p:childTnLst>
                                </p:cTn>
                              </p:par>
                              <p:par>
                                <p:cTn id="23" presetID="22" presetClass="entr" presetSubtype="1" fill="hold" grpId="0" nodeType="withEffect">
                                  <p:stCondLst>
                                    <p:cond delay="0"/>
                                  </p:stCondLst>
                                  <p:childTnLst>
                                    <p:set>
                                      <p:cBhvr>
                                        <p:cTn id="24" dur="1" fill="hold">
                                          <p:stCondLst>
                                            <p:cond delay="0"/>
                                          </p:stCondLst>
                                        </p:cTn>
                                        <p:tgtEl>
                                          <p:spTgt spid="9219">
                                            <p:txEl>
                                              <p:pRg st="6" end="6"/>
                                            </p:txEl>
                                          </p:spTgt>
                                        </p:tgtEl>
                                        <p:attrNameLst>
                                          <p:attrName>style.visibility</p:attrName>
                                        </p:attrNameLst>
                                      </p:cBhvr>
                                      <p:to>
                                        <p:strVal val="visible"/>
                                      </p:to>
                                    </p:set>
                                    <p:animEffect transition="in" filter="wipe(up)">
                                      <p:cBhvr>
                                        <p:cTn id="25" dur="500"/>
                                        <p:tgtEl>
                                          <p:spTgt spid="9219">
                                            <p:txEl>
                                              <p:pRg st="6" end="6"/>
                                            </p:txEl>
                                          </p:spTgt>
                                        </p:tgtEl>
                                      </p:cBhvr>
                                    </p:animEffect>
                                  </p:childTnLst>
                                </p:cTn>
                              </p:par>
                              <p:par>
                                <p:cTn id="26" presetID="22" presetClass="entr" presetSubtype="1" fill="hold" grpId="0" nodeType="withEffect">
                                  <p:stCondLst>
                                    <p:cond delay="0"/>
                                  </p:stCondLst>
                                  <p:childTnLst>
                                    <p:set>
                                      <p:cBhvr>
                                        <p:cTn id="27" dur="1" fill="hold">
                                          <p:stCondLst>
                                            <p:cond delay="0"/>
                                          </p:stCondLst>
                                        </p:cTn>
                                        <p:tgtEl>
                                          <p:spTgt spid="9219">
                                            <p:txEl>
                                              <p:pRg st="7" end="7"/>
                                            </p:txEl>
                                          </p:spTgt>
                                        </p:tgtEl>
                                        <p:attrNameLst>
                                          <p:attrName>style.visibility</p:attrName>
                                        </p:attrNameLst>
                                      </p:cBhvr>
                                      <p:to>
                                        <p:strVal val="visible"/>
                                      </p:to>
                                    </p:set>
                                    <p:animEffect transition="in" filter="wipe(up)">
                                      <p:cBhvr>
                                        <p:cTn id="28" dur="500"/>
                                        <p:tgtEl>
                                          <p:spTgt spid="9219">
                                            <p:txEl>
                                              <p:pRg st="7" end="7"/>
                                            </p:txEl>
                                          </p:spTgt>
                                        </p:tgtEl>
                                      </p:cBhvr>
                                    </p:animEffect>
                                  </p:childTnLst>
                                </p:cTn>
                              </p:par>
                              <p:par>
                                <p:cTn id="29" presetID="22" presetClass="entr" presetSubtype="1" fill="hold" grpId="0" nodeType="withEffect">
                                  <p:stCondLst>
                                    <p:cond delay="0"/>
                                  </p:stCondLst>
                                  <p:childTnLst>
                                    <p:set>
                                      <p:cBhvr>
                                        <p:cTn id="30" dur="1" fill="hold">
                                          <p:stCondLst>
                                            <p:cond delay="0"/>
                                          </p:stCondLst>
                                        </p:cTn>
                                        <p:tgtEl>
                                          <p:spTgt spid="9219">
                                            <p:txEl>
                                              <p:pRg st="8" end="8"/>
                                            </p:txEl>
                                          </p:spTgt>
                                        </p:tgtEl>
                                        <p:attrNameLst>
                                          <p:attrName>style.visibility</p:attrName>
                                        </p:attrNameLst>
                                      </p:cBhvr>
                                      <p:to>
                                        <p:strVal val="visible"/>
                                      </p:to>
                                    </p:set>
                                    <p:animEffect transition="in" filter="wipe(up)">
                                      <p:cBhvr>
                                        <p:cTn id="31" dur="500"/>
                                        <p:tgtEl>
                                          <p:spTgt spid="921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autoUpdateAnimBg="0" advAuto="0"/>
    </p:bld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761</TotalTime>
  <Words>754</Words>
  <Application>Microsoft Office PowerPoint</Application>
  <PresentationFormat>On-screen Show (4:3)</PresentationFormat>
  <Paragraphs>127</Paragraphs>
  <Slides>26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26</vt:i4>
      </vt:variant>
    </vt:vector>
  </HeadingPairs>
  <TitlesOfParts>
    <vt:vector size="29" baseType="lpstr">
      <vt:lpstr>Times New Roman</vt:lpstr>
      <vt:lpstr>Wingdings</vt:lpstr>
      <vt:lpstr>Default Design</vt:lpstr>
      <vt:lpstr>The Political Landscape</vt:lpstr>
      <vt:lpstr>The Political Landscape</vt:lpstr>
      <vt:lpstr>Functions of Government</vt:lpstr>
      <vt:lpstr>Types of government (Aristotle)</vt:lpstr>
      <vt:lpstr>The Roots of American Government:  Where Did the Ideas Come From?</vt:lpstr>
      <vt:lpstr>Hobbes and Locke and Popular Consent</vt:lpstr>
      <vt:lpstr>Devising a National Government</vt:lpstr>
      <vt:lpstr>2.  Characteristics of American Democracy</vt:lpstr>
      <vt:lpstr>The Changing Political Culture and Characteristics of the American People</vt:lpstr>
      <vt:lpstr>PowerPoint Presentation</vt:lpstr>
      <vt:lpstr>Changing Demographics</vt:lpstr>
      <vt:lpstr>PowerPoint Presentation</vt:lpstr>
      <vt:lpstr>Changing Age Composition in the United States</vt:lpstr>
      <vt:lpstr>Changes in family and family size</vt:lpstr>
      <vt:lpstr>PowerPoint Presentation</vt:lpstr>
      <vt:lpstr>Graying of America</vt:lpstr>
      <vt:lpstr>Ideology of Americans</vt:lpstr>
      <vt:lpstr>Ideologies perform four key functions</vt:lpstr>
      <vt:lpstr>Ideology of Americans</vt:lpstr>
      <vt:lpstr>Ideology of Americans</vt:lpstr>
      <vt:lpstr>Ideology of Americans</vt:lpstr>
      <vt:lpstr>PowerPoint Presentation</vt:lpstr>
      <vt:lpstr>Political Culture and  Views of Government</vt:lpstr>
      <vt:lpstr>High Expectations and No Appreciation of the Good</vt:lpstr>
      <vt:lpstr>PowerPoint Presentation</vt:lpstr>
      <vt:lpstr>PowerPoint Presentation</vt:lpstr>
    </vt:vector>
  </TitlesOfParts>
  <Company>University of Texas at Tyler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Political Landscape</dc:title>
  <dc:creator>Dr. Robert E. Sterken</dc:creator>
  <cp:lastModifiedBy>MIKE SPINRAD</cp:lastModifiedBy>
  <cp:revision>30</cp:revision>
  <dcterms:created xsi:type="dcterms:W3CDTF">2001-04-01T01:17:19Z</dcterms:created>
  <dcterms:modified xsi:type="dcterms:W3CDTF">2016-05-25T22:37:17Z</dcterms:modified>
</cp:coreProperties>
</file>